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57" r:id="rId7"/>
    <p:sldId id="258" r:id="rId8"/>
    <p:sldId id="259" r:id="rId9"/>
    <p:sldId id="260" r:id="rId10"/>
    <p:sldId id="261" r:id="rId11"/>
    <p:sldId id="299" r:id="rId12"/>
    <p:sldId id="300" r:id="rId13"/>
    <p:sldId id="262" r:id="rId14"/>
    <p:sldId id="301" r:id="rId15"/>
    <p:sldId id="302" r:id="rId16"/>
    <p:sldId id="263" r:id="rId17"/>
    <p:sldId id="264" r:id="rId18"/>
    <p:sldId id="297"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303" r:id="rId45"/>
    <p:sldId id="290" r:id="rId46"/>
    <p:sldId id="291" r:id="rId47"/>
    <p:sldId id="292" r:id="rId48"/>
    <p:sldId id="293"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89D3C-6217-432C-AEEF-524F0C8C142E}" v="2" dt="2022-10-07T11:22:03.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QRA ALI HUSAIN SHAIKH" userId="S::iqra30017@ascs.sies.edu.in::186007d2-409f-4845-bba4-9b74991c44fe" providerId="AD" clId="Web-{71A89D3C-6217-432C-AEEF-524F0C8C142E}"/>
    <pc:docChg chg="addSld delSld">
      <pc:chgData name="IQRA ALI HUSAIN SHAIKH" userId="S::iqra30017@ascs.sies.edu.in::186007d2-409f-4845-bba4-9b74991c44fe" providerId="AD" clId="Web-{71A89D3C-6217-432C-AEEF-524F0C8C142E}" dt="2022-10-07T11:22:03.648" v="1"/>
      <pc:docMkLst>
        <pc:docMk/>
      </pc:docMkLst>
      <pc:sldChg chg="add del">
        <pc:chgData name="IQRA ALI HUSAIN SHAIKH" userId="S::iqra30017@ascs.sies.edu.in::186007d2-409f-4845-bba4-9b74991c44fe" providerId="AD" clId="Web-{71A89D3C-6217-432C-AEEF-524F0C8C142E}" dt="2022-10-07T11:22:03.648" v="1"/>
        <pc:sldMkLst>
          <pc:docMk/>
          <pc:sldMk cId="0" sldId="2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AE963-6305-4424-836D-6BF9E81BBA0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BB80DD13-8217-456D-8971-21B684BB12A9}">
      <dgm:prSet/>
      <dgm:spPr/>
      <dgm:t>
        <a:bodyPr/>
        <a:lstStyle/>
        <a:p>
          <a:pPr rtl="0"/>
          <a:r>
            <a:rPr lang="en-IN" dirty="0"/>
            <a:t>Data Base Scalability</a:t>
          </a:r>
        </a:p>
      </dgm:t>
    </dgm:pt>
    <dgm:pt modelId="{9E869963-6DB8-4ADD-8BE4-0EECBBE15EEB}" type="parTrans" cxnId="{F61F483E-3FC2-4C00-A4D2-A9AA1DB41571}">
      <dgm:prSet/>
      <dgm:spPr/>
      <dgm:t>
        <a:bodyPr/>
        <a:lstStyle/>
        <a:p>
          <a:endParaRPr lang="en-IN"/>
        </a:p>
      </dgm:t>
    </dgm:pt>
    <dgm:pt modelId="{8174ECBA-05A0-4492-940C-92B147CB3885}" type="sibTrans" cxnId="{F61F483E-3FC2-4C00-A4D2-A9AA1DB41571}">
      <dgm:prSet/>
      <dgm:spPr/>
      <dgm:t>
        <a:bodyPr/>
        <a:lstStyle/>
        <a:p>
          <a:endParaRPr lang="en-IN"/>
        </a:p>
      </dgm:t>
    </dgm:pt>
    <dgm:pt modelId="{749AB8F4-D9E1-4E78-BEB7-EB5F4CBF7037}">
      <dgm:prSet/>
      <dgm:spPr/>
      <dgm:t>
        <a:bodyPr/>
        <a:lstStyle/>
        <a:p>
          <a:pPr rtl="0"/>
          <a:r>
            <a:rPr lang="en-IN" dirty="0"/>
            <a:t>Data Flexibility:</a:t>
          </a:r>
        </a:p>
      </dgm:t>
    </dgm:pt>
    <dgm:pt modelId="{B858DF22-C2B6-4BB8-B390-FE963942F6E1}" type="parTrans" cxnId="{EC44FD21-F750-4D71-9AB6-7E226ECDBA25}">
      <dgm:prSet/>
      <dgm:spPr/>
      <dgm:t>
        <a:bodyPr/>
        <a:lstStyle/>
        <a:p>
          <a:endParaRPr lang="en-IN"/>
        </a:p>
      </dgm:t>
    </dgm:pt>
    <dgm:pt modelId="{E2AB6E65-7F29-4A6B-9077-946FAB94DA93}" type="sibTrans" cxnId="{EC44FD21-F750-4D71-9AB6-7E226ECDBA25}">
      <dgm:prSet/>
      <dgm:spPr/>
      <dgm:t>
        <a:bodyPr/>
        <a:lstStyle/>
        <a:p>
          <a:endParaRPr lang="en-IN"/>
        </a:p>
      </dgm:t>
    </dgm:pt>
    <dgm:pt modelId="{C405A578-82A3-478F-A107-5B936CCBDCCC}">
      <dgm:prSet/>
      <dgm:spPr/>
      <dgm:t>
        <a:bodyPr/>
        <a:lstStyle/>
        <a:p>
          <a:pPr rtl="0"/>
          <a:r>
            <a:rPr lang="en-IN" dirty="0"/>
            <a:t>Which database is more flexible?</a:t>
          </a:r>
        </a:p>
      </dgm:t>
    </dgm:pt>
    <dgm:pt modelId="{2CF3210F-E040-40A7-95FD-7E98B441BB0C}" type="parTrans" cxnId="{6A8BB570-13CD-4923-8E30-A30D6ECD812D}">
      <dgm:prSet/>
      <dgm:spPr/>
      <dgm:t>
        <a:bodyPr/>
        <a:lstStyle/>
        <a:p>
          <a:endParaRPr lang="en-IN"/>
        </a:p>
      </dgm:t>
    </dgm:pt>
    <dgm:pt modelId="{1904335D-F254-49DC-BA2D-5BD5E1D4C585}" type="sibTrans" cxnId="{6A8BB570-13CD-4923-8E30-A30D6ECD812D}">
      <dgm:prSet/>
      <dgm:spPr/>
      <dgm:t>
        <a:bodyPr/>
        <a:lstStyle/>
        <a:p>
          <a:endParaRPr lang="en-IN"/>
        </a:p>
      </dgm:t>
    </dgm:pt>
    <dgm:pt modelId="{13F04307-825E-4AE3-9721-29D7D9E24754}">
      <dgm:prSet/>
      <dgm:spPr/>
      <dgm:t>
        <a:bodyPr/>
        <a:lstStyle/>
        <a:p>
          <a:r>
            <a:rPr lang="en-IN" b="0" i="0" dirty="0"/>
            <a:t>This means any record can be related to any other record, and new relations can be easily added</a:t>
          </a:r>
          <a:endParaRPr lang="en-IN" dirty="0"/>
        </a:p>
      </dgm:t>
    </dgm:pt>
    <dgm:pt modelId="{60860684-BA4B-491C-93E8-EFE6AF43093C}" type="parTrans" cxnId="{38C412AC-6328-4633-A476-1BE0E68389CA}">
      <dgm:prSet/>
      <dgm:spPr/>
    </dgm:pt>
    <dgm:pt modelId="{BF3F16B7-D28C-4887-B961-1E5424D1D595}" type="sibTrans" cxnId="{38C412AC-6328-4633-A476-1BE0E68389CA}">
      <dgm:prSet/>
      <dgm:spPr/>
    </dgm:pt>
    <dgm:pt modelId="{E7A88E90-AB05-4C19-A39E-DA1847D13CDD}">
      <dgm:prSet/>
      <dgm:spPr/>
      <dgm:t>
        <a:bodyPr/>
        <a:lstStyle/>
        <a:p>
          <a:pPr rtl="0"/>
          <a:r>
            <a:rPr lang="en-IN" dirty="0"/>
            <a:t>the ability to scale out or scale up a </a:t>
          </a:r>
          <a:r>
            <a:rPr lang="en-IN" b="1" dirty="0"/>
            <a:t>database</a:t>
          </a:r>
          <a:r>
            <a:rPr lang="en-IN" dirty="0"/>
            <a:t> to allow it to hold increasing amounts of data without sacrificing performance. ... When they begin to experience issues, organizations typically first scale up the </a:t>
          </a:r>
          <a:r>
            <a:rPr lang="en-IN" b="1" dirty="0"/>
            <a:t>database</a:t>
          </a:r>
          <a:r>
            <a:rPr lang="en-IN" dirty="0"/>
            <a:t> server.</a:t>
          </a:r>
        </a:p>
      </dgm:t>
    </dgm:pt>
    <dgm:pt modelId="{45E9E4F5-3849-460D-89D0-461D8647DC61}" type="parTrans" cxnId="{A38A0F36-E99A-429B-9344-830325A517E7}">
      <dgm:prSet/>
      <dgm:spPr/>
    </dgm:pt>
    <dgm:pt modelId="{AE71D3D9-149A-4511-AB8E-039F4FA9F543}" type="sibTrans" cxnId="{A38A0F36-E99A-429B-9344-830325A517E7}">
      <dgm:prSet/>
      <dgm:spPr/>
    </dgm:pt>
    <dgm:pt modelId="{DE926754-29EE-4AD8-BB97-598812F1DFAE}">
      <dgm:prSet/>
      <dgm:spPr/>
      <dgm:t>
        <a:bodyPr/>
        <a:lstStyle/>
        <a:p>
          <a:pPr rtl="0"/>
          <a:r>
            <a:rPr lang="en-IN"/>
            <a:t>NoSQL,a type of </a:t>
          </a:r>
          <a:r>
            <a:rPr lang="en-IN" b="1"/>
            <a:t>database</a:t>
          </a:r>
          <a:r>
            <a:rPr lang="en-IN"/>
            <a:t> design that offers </a:t>
          </a:r>
          <a:r>
            <a:rPr lang="en-IN" b="1"/>
            <a:t>more flexibility</a:t>
          </a:r>
          <a:r>
            <a:rPr lang="en-IN"/>
            <a:t> than traditional </a:t>
          </a:r>
          <a:r>
            <a:rPr lang="en-IN" b="1"/>
            <a:t>databases</a:t>
          </a:r>
          <a:endParaRPr lang="en-IN"/>
        </a:p>
      </dgm:t>
    </dgm:pt>
    <dgm:pt modelId="{DDB2FE20-DFF9-4E68-A767-DCE8694CB244}" type="parTrans" cxnId="{ED65F34D-750C-4FE5-8F98-540360DEA050}">
      <dgm:prSet/>
      <dgm:spPr/>
    </dgm:pt>
    <dgm:pt modelId="{35AB25A2-61EB-422B-AD09-254B5ACEB8BA}" type="sibTrans" cxnId="{ED65F34D-750C-4FE5-8F98-540360DEA050}">
      <dgm:prSet/>
      <dgm:spPr/>
    </dgm:pt>
    <dgm:pt modelId="{F9C124D6-51F7-41D5-8377-281FAF13FC8F}" type="pres">
      <dgm:prSet presAssocID="{3C9AE963-6305-4424-836D-6BF9E81BBA0F}" presName="Name0" presStyleCnt="0">
        <dgm:presLayoutVars>
          <dgm:dir/>
          <dgm:animLvl val="lvl"/>
          <dgm:resizeHandles/>
        </dgm:presLayoutVars>
      </dgm:prSet>
      <dgm:spPr/>
    </dgm:pt>
    <dgm:pt modelId="{44D0EDE4-8CB5-4F24-A46B-5B0F06BF71FF}" type="pres">
      <dgm:prSet presAssocID="{BB80DD13-8217-456D-8971-21B684BB12A9}" presName="linNode" presStyleCnt="0"/>
      <dgm:spPr/>
    </dgm:pt>
    <dgm:pt modelId="{DD306C3B-F92F-46B5-8B39-B98D007626B7}" type="pres">
      <dgm:prSet presAssocID="{BB80DD13-8217-456D-8971-21B684BB12A9}" presName="parentShp" presStyleLbl="node1" presStyleIdx="0" presStyleCnt="3">
        <dgm:presLayoutVars>
          <dgm:bulletEnabled val="1"/>
        </dgm:presLayoutVars>
      </dgm:prSet>
      <dgm:spPr/>
    </dgm:pt>
    <dgm:pt modelId="{8EF88B39-9BA8-4BCF-A7AD-920A8A39B22B}" type="pres">
      <dgm:prSet presAssocID="{BB80DD13-8217-456D-8971-21B684BB12A9}" presName="childShp" presStyleLbl="bgAccFollowNode1" presStyleIdx="0" presStyleCnt="3">
        <dgm:presLayoutVars>
          <dgm:bulletEnabled val="1"/>
        </dgm:presLayoutVars>
      </dgm:prSet>
      <dgm:spPr/>
    </dgm:pt>
    <dgm:pt modelId="{825BC52B-3DE6-411B-BF08-A4D03545D77C}" type="pres">
      <dgm:prSet presAssocID="{8174ECBA-05A0-4492-940C-92B147CB3885}" presName="spacing" presStyleCnt="0"/>
      <dgm:spPr/>
    </dgm:pt>
    <dgm:pt modelId="{B708AC27-D48F-4ADE-846D-17BA3BE45C4B}" type="pres">
      <dgm:prSet presAssocID="{749AB8F4-D9E1-4E78-BEB7-EB5F4CBF7037}" presName="linNode" presStyleCnt="0"/>
      <dgm:spPr/>
    </dgm:pt>
    <dgm:pt modelId="{F61BCA18-79E5-48FF-9CDC-FA06D74E3582}" type="pres">
      <dgm:prSet presAssocID="{749AB8F4-D9E1-4E78-BEB7-EB5F4CBF7037}" presName="parentShp" presStyleLbl="node1" presStyleIdx="1" presStyleCnt="3">
        <dgm:presLayoutVars>
          <dgm:bulletEnabled val="1"/>
        </dgm:presLayoutVars>
      </dgm:prSet>
      <dgm:spPr/>
    </dgm:pt>
    <dgm:pt modelId="{B7575B61-719F-4ECB-80F8-11BA0D60A889}" type="pres">
      <dgm:prSet presAssocID="{749AB8F4-D9E1-4E78-BEB7-EB5F4CBF7037}" presName="childShp" presStyleLbl="bgAccFollowNode1" presStyleIdx="1" presStyleCnt="3">
        <dgm:presLayoutVars>
          <dgm:bulletEnabled val="1"/>
        </dgm:presLayoutVars>
      </dgm:prSet>
      <dgm:spPr/>
    </dgm:pt>
    <dgm:pt modelId="{7190969E-A2B0-4362-AA4C-D2B4B60CA90C}" type="pres">
      <dgm:prSet presAssocID="{E2AB6E65-7F29-4A6B-9077-946FAB94DA93}" presName="spacing" presStyleCnt="0"/>
      <dgm:spPr/>
    </dgm:pt>
    <dgm:pt modelId="{A63F7437-8CA4-4308-ABF0-F836CA707A81}" type="pres">
      <dgm:prSet presAssocID="{C405A578-82A3-478F-A107-5B936CCBDCCC}" presName="linNode" presStyleCnt="0"/>
      <dgm:spPr/>
    </dgm:pt>
    <dgm:pt modelId="{133ECB78-1E00-4B45-99F0-96DCA854C2D0}" type="pres">
      <dgm:prSet presAssocID="{C405A578-82A3-478F-A107-5B936CCBDCCC}" presName="parentShp" presStyleLbl="node1" presStyleIdx="2" presStyleCnt="3">
        <dgm:presLayoutVars>
          <dgm:bulletEnabled val="1"/>
        </dgm:presLayoutVars>
      </dgm:prSet>
      <dgm:spPr/>
    </dgm:pt>
    <dgm:pt modelId="{2FC98E7C-827D-4161-B377-2DDE66225E1A}" type="pres">
      <dgm:prSet presAssocID="{C405A578-82A3-478F-A107-5B936CCBDCCC}" presName="childShp" presStyleLbl="bgAccFollowNode1" presStyleIdx="2" presStyleCnt="3">
        <dgm:presLayoutVars>
          <dgm:bulletEnabled val="1"/>
        </dgm:presLayoutVars>
      </dgm:prSet>
      <dgm:spPr/>
    </dgm:pt>
  </dgm:ptLst>
  <dgm:cxnLst>
    <dgm:cxn modelId="{AF6CBD04-88C8-4F19-BE7B-369258E896A8}" type="presOf" srcId="{DE926754-29EE-4AD8-BB97-598812F1DFAE}" destId="{2FC98E7C-827D-4161-B377-2DDE66225E1A}" srcOrd="0" destOrd="0" presId="urn:microsoft.com/office/officeart/2005/8/layout/vList6"/>
    <dgm:cxn modelId="{62927820-EB42-42B3-A8CF-D50963CCB4F1}" type="presOf" srcId="{E7A88E90-AB05-4C19-A39E-DA1847D13CDD}" destId="{8EF88B39-9BA8-4BCF-A7AD-920A8A39B22B}" srcOrd="0" destOrd="0" presId="urn:microsoft.com/office/officeart/2005/8/layout/vList6"/>
    <dgm:cxn modelId="{EC44FD21-F750-4D71-9AB6-7E226ECDBA25}" srcId="{3C9AE963-6305-4424-836D-6BF9E81BBA0F}" destId="{749AB8F4-D9E1-4E78-BEB7-EB5F4CBF7037}" srcOrd="1" destOrd="0" parTransId="{B858DF22-C2B6-4BB8-B390-FE963942F6E1}" sibTransId="{E2AB6E65-7F29-4A6B-9077-946FAB94DA93}"/>
    <dgm:cxn modelId="{A38A0F36-E99A-429B-9344-830325A517E7}" srcId="{BB80DD13-8217-456D-8971-21B684BB12A9}" destId="{E7A88E90-AB05-4C19-A39E-DA1847D13CDD}" srcOrd="0" destOrd="0" parTransId="{45E9E4F5-3849-460D-89D0-461D8647DC61}" sibTransId="{AE71D3D9-149A-4511-AB8E-039F4FA9F543}"/>
    <dgm:cxn modelId="{F61F483E-3FC2-4C00-A4D2-A9AA1DB41571}" srcId="{3C9AE963-6305-4424-836D-6BF9E81BBA0F}" destId="{BB80DD13-8217-456D-8971-21B684BB12A9}" srcOrd="0" destOrd="0" parTransId="{9E869963-6DB8-4ADD-8BE4-0EECBBE15EEB}" sibTransId="{8174ECBA-05A0-4492-940C-92B147CB3885}"/>
    <dgm:cxn modelId="{5E918E5F-C269-4840-9759-4363A533E83B}" type="presOf" srcId="{749AB8F4-D9E1-4E78-BEB7-EB5F4CBF7037}" destId="{F61BCA18-79E5-48FF-9CDC-FA06D74E3582}" srcOrd="0" destOrd="0" presId="urn:microsoft.com/office/officeart/2005/8/layout/vList6"/>
    <dgm:cxn modelId="{0B9C7865-BA70-45C9-94E6-BF0F5EE87F5A}" type="presOf" srcId="{13F04307-825E-4AE3-9721-29D7D9E24754}" destId="{B7575B61-719F-4ECB-80F8-11BA0D60A889}" srcOrd="0" destOrd="0" presId="urn:microsoft.com/office/officeart/2005/8/layout/vList6"/>
    <dgm:cxn modelId="{ED65F34D-750C-4FE5-8F98-540360DEA050}" srcId="{C405A578-82A3-478F-A107-5B936CCBDCCC}" destId="{DE926754-29EE-4AD8-BB97-598812F1DFAE}" srcOrd="0" destOrd="0" parTransId="{DDB2FE20-DFF9-4E68-A767-DCE8694CB244}" sibTransId="{35AB25A2-61EB-422B-AD09-254B5ACEB8BA}"/>
    <dgm:cxn modelId="{6A8BB570-13CD-4923-8E30-A30D6ECD812D}" srcId="{3C9AE963-6305-4424-836D-6BF9E81BBA0F}" destId="{C405A578-82A3-478F-A107-5B936CCBDCCC}" srcOrd="2" destOrd="0" parTransId="{2CF3210F-E040-40A7-95FD-7E98B441BB0C}" sibTransId="{1904335D-F254-49DC-BA2D-5BD5E1D4C585}"/>
    <dgm:cxn modelId="{CE57287B-A368-4065-A8A7-EE34740692B5}" type="presOf" srcId="{3C9AE963-6305-4424-836D-6BF9E81BBA0F}" destId="{F9C124D6-51F7-41D5-8377-281FAF13FC8F}" srcOrd="0" destOrd="0" presId="urn:microsoft.com/office/officeart/2005/8/layout/vList6"/>
    <dgm:cxn modelId="{3C9ACE99-A2F5-4EAA-B8E2-B6A5038484E2}" type="presOf" srcId="{C405A578-82A3-478F-A107-5B936CCBDCCC}" destId="{133ECB78-1E00-4B45-99F0-96DCA854C2D0}" srcOrd="0" destOrd="0" presId="urn:microsoft.com/office/officeart/2005/8/layout/vList6"/>
    <dgm:cxn modelId="{38C412AC-6328-4633-A476-1BE0E68389CA}" srcId="{749AB8F4-D9E1-4E78-BEB7-EB5F4CBF7037}" destId="{13F04307-825E-4AE3-9721-29D7D9E24754}" srcOrd="0" destOrd="0" parTransId="{60860684-BA4B-491C-93E8-EFE6AF43093C}" sibTransId="{BF3F16B7-D28C-4887-B961-1E5424D1D595}"/>
    <dgm:cxn modelId="{BA1A68B1-3A31-4DFD-B1BD-3A4361CAF55E}" type="presOf" srcId="{BB80DD13-8217-456D-8971-21B684BB12A9}" destId="{DD306C3B-F92F-46B5-8B39-B98D007626B7}" srcOrd="0" destOrd="0" presId="urn:microsoft.com/office/officeart/2005/8/layout/vList6"/>
    <dgm:cxn modelId="{DC75C68E-5F43-4D14-8314-626358E46E30}" type="presParOf" srcId="{F9C124D6-51F7-41D5-8377-281FAF13FC8F}" destId="{44D0EDE4-8CB5-4F24-A46B-5B0F06BF71FF}" srcOrd="0" destOrd="0" presId="urn:microsoft.com/office/officeart/2005/8/layout/vList6"/>
    <dgm:cxn modelId="{BF2372C6-DE66-402F-9746-DA4AC3E1AEA7}" type="presParOf" srcId="{44D0EDE4-8CB5-4F24-A46B-5B0F06BF71FF}" destId="{DD306C3B-F92F-46B5-8B39-B98D007626B7}" srcOrd="0" destOrd="0" presId="urn:microsoft.com/office/officeart/2005/8/layout/vList6"/>
    <dgm:cxn modelId="{5487F362-7234-40D8-A454-6ECF91D9D48E}" type="presParOf" srcId="{44D0EDE4-8CB5-4F24-A46B-5B0F06BF71FF}" destId="{8EF88B39-9BA8-4BCF-A7AD-920A8A39B22B}" srcOrd="1" destOrd="0" presId="urn:microsoft.com/office/officeart/2005/8/layout/vList6"/>
    <dgm:cxn modelId="{52EADA4F-177F-4F4D-89B4-4C39FCCB39B5}" type="presParOf" srcId="{F9C124D6-51F7-41D5-8377-281FAF13FC8F}" destId="{825BC52B-3DE6-411B-BF08-A4D03545D77C}" srcOrd="1" destOrd="0" presId="urn:microsoft.com/office/officeart/2005/8/layout/vList6"/>
    <dgm:cxn modelId="{2BF8CE1B-08D1-4898-B59D-797CE098B6EB}" type="presParOf" srcId="{F9C124D6-51F7-41D5-8377-281FAF13FC8F}" destId="{B708AC27-D48F-4ADE-846D-17BA3BE45C4B}" srcOrd="2" destOrd="0" presId="urn:microsoft.com/office/officeart/2005/8/layout/vList6"/>
    <dgm:cxn modelId="{44D2E3DC-238D-4944-AAAB-12DC519880DF}" type="presParOf" srcId="{B708AC27-D48F-4ADE-846D-17BA3BE45C4B}" destId="{F61BCA18-79E5-48FF-9CDC-FA06D74E3582}" srcOrd="0" destOrd="0" presId="urn:microsoft.com/office/officeart/2005/8/layout/vList6"/>
    <dgm:cxn modelId="{613A808C-177A-484C-8131-EE2DC3F63621}" type="presParOf" srcId="{B708AC27-D48F-4ADE-846D-17BA3BE45C4B}" destId="{B7575B61-719F-4ECB-80F8-11BA0D60A889}" srcOrd="1" destOrd="0" presId="urn:microsoft.com/office/officeart/2005/8/layout/vList6"/>
    <dgm:cxn modelId="{88E5FBA7-3562-45D9-A260-AC01FA564F15}" type="presParOf" srcId="{F9C124D6-51F7-41D5-8377-281FAF13FC8F}" destId="{7190969E-A2B0-4362-AA4C-D2B4B60CA90C}" srcOrd="3" destOrd="0" presId="urn:microsoft.com/office/officeart/2005/8/layout/vList6"/>
    <dgm:cxn modelId="{80C68CBA-0A07-423E-BFFF-94C51AB65DA5}" type="presParOf" srcId="{F9C124D6-51F7-41D5-8377-281FAF13FC8F}" destId="{A63F7437-8CA4-4308-ABF0-F836CA707A81}" srcOrd="4" destOrd="0" presId="urn:microsoft.com/office/officeart/2005/8/layout/vList6"/>
    <dgm:cxn modelId="{8B536917-4BAD-4859-A20A-5E55DCA3E432}" type="presParOf" srcId="{A63F7437-8CA4-4308-ABF0-F836CA707A81}" destId="{133ECB78-1E00-4B45-99F0-96DCA854C2D0}" srcOrd="0" destOrd="0" presId="urn:microsoft.com/office/officeart/2005/8/layout/vList6"/>
    <dgm:cxn modelId="{51FD5B7F-A6A5-4535-A24F-0812EF4C2B80}" type="presParOf" srcId="{A63F7437-8CA4-4308-ABF0-F836CA707A81}" destId="{2FC98E7C-827D-4161-B377-2DDE66225E1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FD16B1-FCD8-43E5-9967-547C61DFFE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4A9E1BBA-DC73-4FE1-BCD6-A8CCE6480C10}">
      <dgm:prSet/>
      <dgm:spPr/>
      <dgm:t>
        <a:bodyPr/>
        <a:lstStyle/>
        <a:p>
          <a:pPr rtl="0"/>
          <a:r>
            <a:rPr lang="en-IN" b="0" dirty="0"/>
            <a:t>Data Abstraction and Data Independence</a:t>
          </a:r>
          <a:endParaRPr lang="en-IN" dirty="0"/>
        </a:p>
      </dgm:t>
    </dgm:pt>
    <dgm:pt modelId="{00845392-8925-49C8-BE93-8B21F928ABAD}" type="parTrans" cxnId="{59EFF6F6-EDAB-4E5E-8690-B5BC66B04B77}">
      <dgm:prSet/>
      <dgm:spPr/>
      <dgm:t>
        <a:bodyPr/>
        <a:lstStyle/>
        <a:p>
          <a:endParaRPr lang="en-IN"/>
        </a:p>
      </dgm:t>
    </dgm:pt>
    <dgm:pt modelId="{6595A0AE-CA65-4845-BAD0-FA10BE91401C}" type="sibTrans" cxnId="{59EFF6F6-EDAB-4E5E-8690-B5BC66B04B77}">
      <dgm:prSet/>
      <dgm:spPr/>
      <dgm:t>
        <a:bodyPr/>
        <a:lstStyle/>
        <a:p>
          <a:endParaRPr lang="en-IN"/>
        </a:p>
      </dgm:t>
    </dgm:pt>
    <dgm:pt modelId="{52D86B33-C5D0-4579-AA85-CFA75F2654EA}">
      <dgm:prSet/>
      <dgm:spPr/>
      <dgm:t>
        <a:bodyPr/>
        <a:lstStyle/>
        <a:p>
          <a:pPr rtl="0"/>
          <a:r>
            <a:rPr lang="en-IN" dirty="0"/>
            <a:t>Database systems comprise of complex data-structures. In order to make the system efficient in terms of retrieval of data, and reduce complexity in terms of usability of users, developers use abstraction i.e. hide irrelevant details from the users. This approach simplifies database design.</a:t>
          </a:r>
        </a:p>
      </dgm:t>
    </dgm:pt>
    <dgm:pt modelId="{E16D66BB-B512-4F8D-8CF1-9468F239AA44}" type="parTrans" cxnId="{6700B8E8-3A90-4624-ABA6-5510531ACC71}">
      <dgm:prSet/>
      <dgm:spPr/>
      <dgm:t>
        <a:bodyPr/>
        <a:lstStyle/>
        <a:p>
          <a:endParaRPr lang="en-IN"/>
        </a:p>
      </dgm:t>
    </dgm:pt>
    <dgm:pt modelId="{A0C01413-42FA-4E4E-B03C-4047D4D06305}" type="sibTrans" cxnId="{6700B8E8-3A90-4624-ABA6-5510531ACC71}">
      <dgm:prSet/>
      <dgm:spPr/>
      <dgm:t>
        <a:bodyPr/>
        <a:lstStyle/>
        <a:p>
          <a:endParaRPr lang="en-IN"/>
        </a:p>
      </dgm:t>
    </dgm:pt>
    <dgm:pt modelId="{7CB2DAE1-7C33-4A28-BE41-4A1BF68C855B}" type="pres">
      <dgm:prSet presAssocID="{3CFD16B1-FCD8-43E5-9967-547C61DFFECD}" presName="linear" presStyleCnt="0">
        <dgm:presLayoutVars>
          <dgm:animLvl val="lvl"/>
          <dgm:resizeHandles val="exact"/>
        </dgm:presLayoutVars>
      </dgm:prSet>
      <dgm:spPr/>
    </dgm:pt>
    <dgm:pt modelId="{D8AD5737-E3A4-4B7F-A666-BDEC7AB59AC5}" type="pres">
      <dgm:prSet presAssocID="{4A9E1BBA-DC73-4FE1-BCD6-A8CCE6480C10}" presName="parentText" presStyleLbl="node1" presStyleIdx="0" presStyleCnt="2">
        <dgm:presLayoutVars>
          <dgm:chMax val="0"/>
          <dgm:bulletEnabled val="1"/>
        </dgm:presLayoutVars>
      </dgm:prSet>
      <dgm:spPr/>
    </dgm:pt>
    <dgm:pt modelId="{8D14276C-37AA-4839-A5D1-CF8EBDCA7872}" type="pres">
      <dgm:prSet presAssocID="{6595A0AE-CA65-4845-BAD0-FA10BE91401C}" presName="spacer" presStyleCnt="0"/>
      <dgm:spPr/>
    </dgm:pt>
    <dgm:pt modelId="{B6099657-C262-45C4-8DA0-BBB84937E0A0}" type="pres">
      <dgm:prSet presAssocID="{52D86B33-C5D0-4579-AA85-CFA75F2654EA}" presName="parentText" presStyleLbl="node1" presStyleIdx="1" presStyleCnt="2">
        <dgm:presLayoutVars>
          <dgm:chMax val="0"/>
          <dgm:bulletEnabled val="1"/>
        </dgm:presLayoutVars>
      </dgm:prSet>
      <dgm:spPr/>
    </dgm:pt>
  </dgm:ptLst>
  <dgm:cxnLst>
    <dgm:cxn modelId="{495A6044-3C56-42C1-956B-231A98DBBF3C}" type="presOf" srcId="{52D86B33-C5D0-4579-AA85-CFA75F2654EA}" destId="{B6099657-C262-45C4-8DA0-BBB84937E0A0}" srcOrd="0" destOrd="0" presId="urn:microsoft.com/office/officeart/2005/8/layout/vList2"/>
    <dgm:cxn modelId="{8E88B28C-F75C-445C-8AF8-552FAC2903B1}" type="presOf" srcId="{3CFD16B1-FCD8-43E5-9967-547C61DFFECD}" destId="{7CB2DAE1-7C33-4A28-BE41-4A1BF68C855B}" srcOrd="0" destOrd="0" presId="urn:microsoft.com/office/officeart/2005/8/layout/vList2"/>
    <dgm:cxn modelId="{6700B8E8-3A90-4624-ABA6-5510531ACC71}" srcId="{3CFD16B1-FCD8-43E5-9967-547C61DFFECD}" destId="{52D86B33-C5D0-4579-AA85-CFA75F2654EA}" srcOrd="1" destOrd="0" parTransId="{E16D66BB-B512-4F8D-8CF1-9468F239AA44}" sibTransId="{A0C01413-42FA-4E4E-B03C-4047D4D06305}"/>
    <dgm:cxn modelId="{59EFF6F6-EDAB-4E5E-8690-B5BC66B04B77}" srcId="{3CFD16B1-FCD8-43E5-9967-547C61DFFECD}" destId="{4A9E1BBA-DC73-4FE1-BCD6-A8CCE6480C10}" srcOrd="0" destOrd="0" parTransId="{00845392-8925-49C8-BE93-8B21F928ABAD}" sibTransId="{6595A0AE-CA65-4845-BAD0-FA10BE91401C}"/>
    <dgm:cxn modelId="{4F2B14FA-31D1-4B41-937A-414186934897}" type="presOf" srcId="{4A9E1BBA-DC73-4FE1-BCD6-A8CCE6480C10}" destId="{D8AD5737-E3A4-4B7F-A666-BDEC7AB59AC5}" srcOrd="0" destOrd="0" presId="urn:microsoft.com/office/officeart/2005/8/layout/vList2"/>
    <dgm:cxn modelId="{80504AF8-3251-45B0-9181-282422ED16C5}" type="presParOf" srcId="{7CB2DAE1-7C33-4A28-BE41-4A1BF68C855B}" destId="{D8AD5737-E3A4-4B7F-A666-BDEC7AB59AC5}" srcOrd="0" destOrd="0" presId="urn:microsoft.com/office/officeart/2005/8/layout/vList2"/>
    <dgm:cxn modelId="{184F0E51-3682-449C-8770-A7407EB92219}" type="presParOf" srcId="{7CB2DAE1-7C33-4A28-BE41-4A1BF68C855B}" destId="{8D14276C-37AA-4839-A5D1-CF8EBDCA7872}" srcOrd="1" destOrd="0" presId="urn:microsoft.com/office/officeart/2005/8/layout/vList2"/>
    <dgm:cxn modelId="{9DE45F77-C8C5-4BC9-A06A-F4CBC0839C35}" type="presParOf" srcId="{7CB2DAE1-7C33-4A28-BE41-4A1BF68C855B}" destId="{B6099657-C262-45C4-8DA0-BBB84937E0A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139E0-A8C3-498F-95FC-562B2978C0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5682BF06-0AD9-42D2-9B6E-40D084C026B3}">
      <dgm:prSet/>
      <dgm:spPr/>
      <dgm:t>
        <a:bodyPr/>
        <a:lstStyle/>
        <a:p>
          <a:pPr rtl="0"/>
          <a:r>
            <a:rPr lang="en-IN" dirty="0"/>
            <a:t>In the relational model, all data is logically structured within relations, i.e., tables, as mentioned above.</a:t>
          </a:r>
        </a:p>
      </dgm:t>
    </dgm:pt>
    <dgm:pt modelId="{9CC575C0-448A-457B-834B-69CF88A77899}" type="parTrans" cxnId="{2E269583-F654-4EC6-8FD7-45E455CFB3B3}">
      <dgm:prSet/>
      <dgm:spPr/>
      <dgm:t>
        <a:bodyPr/>
        <a:lstStyle/>
        <a:p>
          <a:endParaRPr lang="en-IN"/>
        </a:p>
      </dgm:t>
    </dgm:pt>
    <dgm:pt modelId="{D574604A-A62A-4882-85CA-A00BE832FDA6}" type="sibTrans" cxnId="{2E269583-F654-4EC6-8FD7-45E455CFB3B3}">
      <dgm:prSet/>
      <dgm:spPr/>
      <dgm:t>
        <a:bodyPr/>
        <a:lstStyle/>
        <a:p>
          <a:endParaRPr lang="en-IN"/>
        </a:p>
      </dgm:t>
    </dgm:pt>
    <dgm:pt modelId="{B2AFCD7A-C7D0-4C56-B4A6-9DA8FA0BFB26}">
      <dgm:prSet/>
      <dgm:spPr/>
      <dgm:t>
        <a:bodyPr/>
        <a:lstStyle/>
        <a:p>
          <a:pPr rtl="0"/>
          <a:r>
            <a:rPr lang="en-IN" dirty="0"/>
            <a:t>Each relation has a name and is formed from named attributes or columns of data. </a:t>
          </a:r>
        </a:p>
      </dgm:t>
    </dgm:pt>
    <dgm:pt modelId="{9534BC85-9D8F-413E-9B9A-1AEDBAC88C94}" type="parTrans" cxnId="{649B9C1D-F009-4FCC-B3EC-C584D211B939}">
      <dgm:prSet/>
      <dgm:spPr/>
      <dgm:t>
        <a:bodyPr/>
        <a:lstStyle/>
        <a:p>
          <a:endParaRPr lang="en-IN"/>
        </a:p>
      </dgm:t>
    </dgm:pt>
    <dgm:pt modelId="{1A3B42E5-84BA-409B-AE29-10DF6DA56F78}" type="sibTrans" cxnId="{649B9C1D-F009-4FCC-B3EC-C584D211B939}">
      <dgm:prSet/>
      <dgm:spPr/>
      <dgm:t>
        <a:bodyPr/>
        <a:lstStyle/>
        <a:p>
          <a:endParaRPr lang="en-IN"/>
        </a:p>
      </dgm:t>
    </dgm:pt>
    <dgm:pt modelId="{590568A5-8CD6-4F47-B887-C2AFA35D2A62}">
      <dgm:prSet/>
      <dgm:spPr/>
      <dgm:t>
        <a:bodyPr/>
        <a:lstStyle/>
        <a:p>
          <a:pPr rtl="0"/>
          <a:r>
            <a:rPr lang="en-IN" dirty="0"/>
            <a:t>Each </a:t>
          </a:r>
          <a:r>
            <a:rPr lang="en-IN" dirty="0" err="1"/>
            <a:t>tuple</a:t>
          </a:r>
          <a:r>
            <a:rPr lang="en-IN" dirty="0"/>
            <a:t> or row holds one value per attribute. </a:t>
          </a:r>
        </a:p>
      </dgm:t>
    </dgm:pt>
    <dgm:pt modelId="{2F84AFCC-1689-4AFA-8D83-E7EDCBF04F79}" type="parTrans" cxnId="{7B6A8496-0608-4A61-9443-7B2EFFCEFF4E}">
      <dgm:prSet/>
      <dgm:spPr/>
      <dgm:t>
        <a:bodyPr/>
        <a:lstStyle/>
        <a:p>
          <a:endParaRPr lang="en-IN"/>
        </a:p>
      </dgm:t>
    </dgm:pt>
    <dgm:pt modelId="{558DED69-0740-4CC6-A2D2-AA5D945A328C}" type="sibTrans" cxnId="{7B6A8496-0608-4A61-9443-7B2EFFCEFF4E}">
      <dgm:prSet/>
      <dgm:spPr/>
      <dgm:t>
        <a:bodyPr/>
        <a:lstStyle/>
        <a:p>
          <a:endParaRPr lang="en-IN"/>
        </a:p>
      </dgm:t>
    </dgm:pt>
    <dgm:pt modelId="{96927C6D-0934-4D9A-A939-A749AFCCA3C0}">
      <dgm:prSet/>
      <dgm:spPr/>
      <dgm:t>
        <a:bodyPr/>
        <a:lstStyle/>
        <a:p>
          <a:pPr rtl="0"/>
          <a:r>
            <a:rPr lang="en-IN" dirty="0"/>
            <a:t>The greatest strength of the relational model is the simple logical structure that it forms.</a:t>
          </a:r>
        </a:p>
      </dgm:t>
    </dgm:pt>
    <dgm:pt modelId="{6EB3F8FB-0AE7-4FF0-85B6-085B13BE9C3A}" type="parTrans" cxnId="{1EE3D044-A55F-43FE-9C49-40B69FA5F32D}">
      <dgm:prSet/>
      <dgm:spPr/>
      <dgm:t>
        <a:bodyPr/>
        <a:lstStyle/>
        <a:p>
          <a:endParaRPr lang="en-IN"/>
        </a:p>
      </dgm:t>
    </dgm:pt>
    <dgm:pt modelId="{A7C1033E-AEE4-4BEC-ACED-A2DD8312893F}" type="sibTrans" cxnId="{1EE3D044-A55F-43FE-9C49-40B69FA5F32D}">
      <dgm:prSet/>
      <dgm:spPr/>
      <dgm:t>
        <a:bodyPr/>
        <a:lstStyle/>
        <a:p>
          <a:endParaRPr lang="en-IN"/>
        </a:p>
      </dgm:t>
    </dgm:pt>
    <dgm:pt modelId="{C6E96602-0D00-4C03-8806-2D8EFC42D3BF}">
      <dgm:prSet/>
      <dgm:spPr/>
      <dgm:t>
        <a:bodyPr/>
        <a:lstStyle/>
        <a:p>
          <a:pPr rtl="0"/>
          <a:r>
            <a:rPr lang="en-IN" dirty="0"/>
            <a:t>Behind this simple structure is a sophisticated theoretical foundation that is lacking in the first generation of DBMSs.</a:t>
          </a:r>
        </a:p>
      </dgm:t>
    </dgm:pt>
    <dgm:pt modelId="{33D0CABE-E022-4DB7-8FBC-F1A673E3A7CA}" type="parTrans" cxnId="{D7E67823-AF8A-4CF4-A8FA-17395FB50A70}">
      <dgm:prSet/>
      <dgm:spPr/>
      <dgm:t>
        <a:bodyPr/>
        <a:lstStyle/>
        <a:p>
          <a:endParaRPr lang="en-IN"/>
        </a:p>
      </dgm:t>
    </dgm:pt>
    <dgm:pt modelId="{3288AAE9-2E8C-4CD0-BD46-5DB77DE579EC}" type="sibTrans" cxnId="{D7E67823-AF8A-4CF4-A8FA-17395FB50A70}">
      <dgm:prSet/>
      <dgm:spPr/>
      <dgm:t>
        <a:bodyPr/>
        <a:lstStyle/>
        <a:p>
          <a:endParaRPr lang="en-IN"/>
        </a:p>
      </dgm:t>
    </dgm:pt>
    <dgm:pt modelId="{09E55845-E3D0-458D-8C9D-0AC4970EA70F}" type="pres">
      <dgm:prSet presAssocID="{640139E0-A8C3-498F-95FC-562B2978C04A}" presName="linear" presStyleCnt="0">
        <dgm:presLayoutVars>
          <dgm:animLvl val="lvl"/>
          <dgm:resizeHandles val="exact"/>
        </dgm:presLayoutVars>
      </dgm:prSet>
      <dgm:spPr/>
    </dgm:pt>
    <dgm:pt modelId="{7C06582D-4884-44E9-BF3B-E6556F888596}" type="pres">
      <dgm:prSet presAssocID="{5682BF06-0AD9-42D2-9B6E-40D084C026B3}" presName="parentText" presStyleLbl="node1" presStyleIdx="0" presStyleCnt="5">
        <dgm:presLayoutVars>
          <dgm:chMax val="0"/>
          <dgm:bulletEnabled val="1"/>
        </dgm:presLayoutVars>
      </dgm:prSet>
      <dgm:spPr/>
    </dgm:pt>
    <dgm:pt modelId="{29700AD7-93F2-4923-9257-26C4F975F920}" type="pres">
      <dgm:prSet presAssocID="{D574604A-A62A-4882-85CA-A00BE832FDA6}" presName="spacer" presStyleCnt="0"/>
      <dgm:spPr/>
    </dgm:pt>
    <dgm:pt modelId="{4BD52D77-5322-451B-8BDC-A01CE9DA254F}" type="pres">
      <dgm:prSet presAssocID="{B2AFCD7A-C7D0-4C56-B4A6-9DA8FA0BFB26}" presName="parentText" presStyleLbl="node1" presStyleIdx="1" presStyleCnt="5">
        <dgm:presLayoutVars>
          <dgm:chMax val="0"/>
          <dgm:bulletEnabled val="1"/>
        </dgm:presLayoutVars>
      </dgm:prSet>
      <dgm:spPr/>
    </dgm:pt>
    <dgm:pt modelId="{A86924AC-0652-4305-BB6C-53FE58D3F5C6}" type="pres">
      <dgm:prSet presAssocID="{1A3B42E5-84BA-409B-AE29-10DF6DA56F78}" presName="spacer" presStyleCnt="0"/>
      <dgm:spPr/>
    </dgm:pt>
    <dgm:pt modelId="{BA2EBAE3-9B28-435C-9CFC-C9ECE4619557}" type="pres">
      <dgm:prSet presAssocID="{590568A5-8CD6-4F47-B887-C2AFA35D2A62}" presName="parentText" presStyleLbl="node1" presStyleIdx="2" presStyleCnt="5">
        <dgm:presLayoutVars>
          <dgm:chMax val="0"/>
          <dgm:bulletEnabled val="1"/>
        </dgm:presLayoutVars>
      </dgm:prSet>
      <dgm:spPr/>
    </dgm:pt>
    <dgm:pt modelId="{995CB843-F304-45C7-B3BB-BC5F321CFC95}" type="pres">
      <dgm:prSet presAssocID="{558DED69-0740-4CC6-A2D2-AA5D945A328C}" presName="spacer" presStyleCnt="0"/>
      <dgm:spPr/>
    </dgm:pt>
    <dgm:pt modelId="{312AF5F5-BFC5-4E44-80FF-5B41C8CB24E1}" type="pres">
      <dgm:prSet presAssocID="{96927C6D-0934-4D9A-A939-A749AFCCA3C0}" presName="parentText" presStyleLbl="node1" presStyleIdx="3" presStyleCnt="5">
        <dgm:presLayoutVars>
          <dgm:chMax val="0"/>
          <dgm:bulletEnabled val="1"/>
        </dgm:presLayoutVars>
      </dgm:prSet>
      <dgm:spPr/>
    </dgm:pt>
    <dgm:pt modelId="{FBFBC9B4-7511-4F4A-BA7B-AF6E80FD6248}" type="pres">
      <dgm:prSet presAssocID="{A7C1033E-AEE4-4BEC-ACED-A2DD8312893F}" presName="spacer" presStyleCnt="0"/>
      <dgm:spPr/>
    </dgm:pt>
    <dgm:pt modelId="{FA3858AD-21C6-4BAE-B2B5-E3DC2998BD88}" type="pres">
      <dgm:prSet presAssocID="{C6E96602-0D00-4C03-8806-2D8EFC42D3BF}" presName="parentText" presStyleLbl="node1" presStyleIdx="4" presStyleCnt="5">
        <dgm:presLayoutVars>
          <dgm:chMax val="0"/>
          <dgm:bulletEnabled val="1"/>
        </dgm:presLayoutVars>
      </dgm:prSet>
      <dgm:spPr/>
    </dgm:pt>
  </dgm:ptLst>
  <dgm:cxnLst>
    <dgm:cxn modelId="{28E9B114-5E89-4A99-A087-771175B7B6AA}" type="presOf" srcId="{96927C6D-0934-4D9A-A939-A749AFCCA3C0}" destId="{312AF5F5-BFC5-4E44-80FF-5B41C8CB24E1}" srcOrd="0" destOrd="0" presId="urn:microsoft.com/office/officeart/2005/8/layout/vList2"/>
    <dgm:cxn modelId="{649B9C1D-F009-4FCC-B3EC-C584D211B939}" srcId="{640139E0-A8C3-498F-95FC-562B2978C04A}" destId="{B2AFCD7A-C7D0-4C56-B4A6-9DA8FA0BFB26}" srcOrd="1" destOrd="0" parTransId="{9534BC85-9D8F-413E-9B9A-1AEDBAC88C94}" sibTransId="{1A3B42E5-84BA-409B-AE29-10DF6DA56F78}"/>
    <dgm:cxn modelId="{D7E67823-AF8A-4CF4-A8FA-17395FB50A70}" srcId="{640139E0-A8C3-498F-95FC-562B2978C04A}" destId="{C6E96602-0D00-4C03-8806-2D8EFC42D3BF}" srcOrd="4" destOrd="0" parTransId="{33D0CABE-E022-4DB7-8FBC-F1A673E3A7CA}" sibTransId="{3288AAE9-2E8C-4CD0-BD46-5DB77DE579EC}"/>
    <dgm:cxn modelId="{34A5862B-BE3A-4270-BC49-CFB8BB36BC24}" type="presOf" srcId="{B2AFCD7A-C7D0-4C56-B4A6-9DA8FA0BFB26}" destId="{4BD52D77-5322-451B-8BDC-A01CE9DA254F}" srcOrd="0" destOrd="0" presId="urn:microsoft.com/office/officeart/2005/8/layout/vList2"/>
    <dgm:cxn modelId="{1EE3D044-A55F-43FE-9C49-40B69FA5F32D}" srcId="{640139E0-A8C3-498F-95FC-562B2978C04A}" destId="{96927C6D-0934-4D9A-A939-A749AFCCA3C0}" srcOrd="3" destOrd="0" parTransId="{6EB3F8FB-0AE7-4FF0-85B6-085B13BE9C3A}" sibTransId="{A7C1033E-AEE4-4BEC-ACED-A2DD8312893F}"/>
    <dgm:cxn modelId="{5684236A-BEB3-4457-BB7A-5CF149B306B2}" type="presOf" srcId="{C6E96602-0D00-4C03-8806-2D8EFC42D3BF}" destId="{FA3858AD-21C6-4BAE-B2B5-E3DC2998BD88}" srcOrd="0" destOrd="0" presId="urn:microsoft.com/office/officeart/2005/8/layout/vList2"/>
    <dgm:cxn modelId="{2E269583-F654-4EC6-8FD7-45E455CFB3B3}" srcId="{640139E0-A8C3-498F-95FC-562B2978C04A}" destId="{5682BF06-0AD9-42D2-9B6E-40D084C026B3}" srcOrd="0" destOrd="0" parTransId="{9CC575C0-448A-457B-834B-69CF88A77899}" sibTransId="{D574604A-A62A-4882-85CA-A00BE832FDA6}"/>
    <dgm:cxn modelId="{7B6A8496-0608-4A61-9443-7B2EFFCEFF4E}" srcId="{640139E0-A8C3-498F-95FC-562B2978C04A}" destId="{590568A5-8CD6-4F47-B887-C2AFA35D2A62}" srcOrd="2" destOrd="0" parTransId="{2F84AFCC-1689-4AFA-8D83-E7EDCBF04F79}" sibTransId="{558DED69-0740-4CC6-A2D2-AA5D945A328C}"/>
    <dgm:cxn modelId="{BBEAF2CF-CA45-4C18-8B78-E06D566E5CDB}" type="presOf" srcId="{640139E0-A8C3-498F-95FC-562B2978C04A}" destId="{09E55845-E3D0-458D-8C9D-0AC4970EA70F}" srcOrd="0" destOrd="0" presId="urn:microsoft.com/office/officeart/2005/8/layout/vList2"/>
    <dgm:cxn modelId="{8B8EB9DD-A5FA-4FCA-A0A5-2A1DBB7B8334}" type="presOf" srcId="{590568A5-8CD6-4F47-B887-C2AFA35D2A62}" destId="{BA2EBAE3-9B28-435C-9CFC-C9ECE4619557}" srcOrd="0" destOrd="0" presId="urn:microsoft.com/office/officeart/2005/8/layout/vList2"/>
    <dgm:cxn modelId="{A4BFA1ED-FD4D-449F-A106-23F61C5C65E4}" type="presOf" srcId="{5682BF06-0AD9-42D2-9B6E-40D084C026B3}" destId="{7C06582D-4884-44E9-BF3B-E6556F888596}" srcOrd="0" destOrd="0" presId="urn:microsoft.com/office/officeart/2005/8/layout/vList2"/>
    <dgm:cxn modelId="{3E80E794-7675-46E2-8397-57A64926C314}" type="presParOf" srcId="{09E55845-E3D0-458D-8C9D-0AC4970EA70F}" destId="{7C06582D-4884-44E9-BF3B-E6556F888596}" srcOrd="0" destOrd="0" presId="urn:microsoft.com/office/officeart/2005/8/layout/vList2"/>
    <dgm:cxn modelId="{9C1667A4-B207-414B-9709-C4A353091506}" type="presParOf" srcId="{09E55845-E3D0-458D-8C9D-0AC4970EA70F}" destId="{29700AD7-93F2-4923-9257-26C4F975F920}" srcOrd="1" destOrd="0" presId="urn:microsoft.com/office/officeart/2005/8/layout/vList2"/>
    <dgm:cxn modelId="{C0EBEF37-2ABC-46C2-9FF9-6DD27781F5C8}" type="presParOf" srcId="{09E55845-E3D0-458D-8C9D-0AC4970EA70F}" destId="{4BD52D77-5322-451B-8BDC-A01CE9DA254F}" srcOrd="2" destOrd="0" presId="urn:microsoft.com/office/officeart/2005/8/layout/vList2"/>
    <dgm:cxn modelId="{09BF8680-59A8-402B-8950-52964E0E6D5E}" type="presParOf" srcId="{09E55845-E3D0-458D-8C9D-0AC4970EA70F}" destId="{A86924AC-0652-4305-BB6C-53FE58D3F5C6}" srcOrd="3" destOrd="0" presId="urn:microsoft.com/office/officeart/2005/8/layout/vList2"/>
    <dgm:cxn modelId="{A83D671C-F0C3-49B5-9246-A1BBF732483C}" type="presParOf" srcId="{09E55845-E3D0-458D-8C9D-0AC4970EA70F}" destId="{BA2EBAE3-9B28-435C-9CFC-C9ECE4619557}" srcOrd="4" destOrd="0" presId="urn:microsoft.com/office/officeart/2005/8/layout/vList2"/>
    <dgm:cxn modelId="{7C53F908-40AD-4201-A4B5-B1100AD1907D}" type="presParOf" srcId="{09E55845-E3D0-458D-8C9D-0AC4970EA70F}" destId="{995CB843-F304-45C7-B3BB-BC5F321CFC95}" srcOrd="5" destOrd="0" presId="urn:microsoft.com/office/officeart/2005/8/layout/vList2"/>
    <dgm:cxn modelId="{7B396AF1-606E-4FAC-9837-C8648E8869F7}" type="presParOf" srcId="{09E55845-E3D0-458D-8C9D-0AC4970EA70F}" destId="{312AF5F5-BFC5-4E44-80FF-5B41C8CB24E1}" srcOrd="6" destOrd="0" presId="urn:microsoft.com/office/officeart/2005/8/layout/vList2"/>
    <dgm:cxn modelId="{F51ACA34-F309-4BF0-B86B-DB06EA679A0E}" type="presParOf" srcId="{09E55845-E3D0-458D-8C9D-0AC4970EA70F}" destId="{FBFBC9B4-7511-4F4A-BA7B-AF6E80FD6248}" srcOrd="7" destOrd="0" presId="urn:microsoft.com/office/officeart/2005/8/layout/vList2"/>
    <dgm:cxn modelId="{BA4FC234-A7EF-4579-B304-11C3A4A09E87}" type="presParOf" srcId="{09E55845-E3D0-458D-8C9D-0AC4970EA70F}" destId="{FA3858AD-21C6-4BAE-B2B5-E3DC2998BD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D2AB4-FC9A-49A4-BFC1-FB03743C398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IN"/>
        </a:p>
      </dgm:t>
    </dgm:pt>
    <dgm:pt modelId="{B383604F-4800-4606-A230-D507827B6CA1}">
      <dgm:prSet custT="1"/>
      <dgm:spPr/>
      <dgm:t>
        <a:bodyPr/>
        <a:lstStyle/>
        <a:p>
          <a:pPr rtl="0"/>
          <a:r>
            <a:rPr lang="en-IN" sz="2000" dirty="0"/>
            <a:t>The relational model's objectives were specified as follows:</a:t>
          </a:r>
        </a:p>
      </dgm:t>
    </dgm:pt>
    <dgm:pt modelId="{83E47343-4CBF-4E46-B456-087B4D59FDE7}" type="parTrans" cxnId="{2BCC7EFD-5365-4CF9-9843-6FFD377A944B}">
      <dgm:prSet/>
      <dgm:spPr/>
      <dgm:t>
        <a:bodyPr/>
        <a:lstStyle/>
        <a:p>
          <a:endParaRPr lang="en-IN"/>
        </a:p>
      </dgm:t>
    </dgm:pt>
    <dgm:pt modelId="{5E2B3E76-8E63-44CC-B012-E64BB12B0D4C}" type="sibTrans" cxnId="{2BCC7EFD-5365-4CF9-9843-6FFD377A944B}">
      <dgm:prSet/>
      <dgm:spPr/>
      <dgm:t>
        <a:bodyPr/>
        <a:lstStyle/>
        <a:p>
          <a:endParaRPr lang="en-IN"/>
        </a:p>
      </dgm:t>
    </dgm:pt>
    <dgm:pt modelId="{AD9D6840-A35A-4C7E-A81C-67FEF73CE32B}">
      <dgm:prSet custT="1"/>
      <dgm:spPr/>
      <dgm:t>
        <a:bodyPr/>
        <a:lstStyle/>
        <a:p>
          <a:pPr rtl="0"/>
          <a:r>
            <a:rPr lang="en-IN" sz="1200" dirty="0"/>
            <a:t>To allow a high degree of data independence, application programs must not be affected by alterations to the internal data representation, mostly by changes to file organizations or access paths</a:t>
          </a:r>
          <a:r>
            <a:rPr lang="en-IN" sz="900" dirty="0"/>
            <a:t>.</a:t>
          </a:r>
        </a:p>
      </dgm:t>
    </dgm:pt>
    <dgm:pt modelId="{71F966B6-21AF-4B71-8D0F-6A8F0CA5F637}" type="parTrans" cxnId="{B5DF36D7-007B-4E48-ACEE-355A3C0C6ABF}">
      <dgm:prSet/>
      <dgm:spPr/>
      <dgm:t>
        <a:bodyPr/>
        <a:lstStyle/>
        <a:p>
          <a:endParaRPr lang="en-IN"/>
        </a:p>
      </dgm:t>
    </dgm:pt>
    <dgm:pt modelId="{0DE19C37-DDEB-457F-A058-2FD27DC54D50}" type="sibTrans" cxnId="{B5DF36D7-007B-4E48-ACEE-355A3C0C6ABF}">
      <dgm:prSet/>
      <dgm:spPr/>
      <dgm:t>
        <a:bodyPr/>
        <a:lstStyle/>
        <a:p>
          <a:endParaRPr lang="en-IN"/>
        </a:p>
      </dgm:t>
    </dgm:pt>
    <dgm:pt modelId="{F191191A-32E1-4AE2-BBF6-0F9E2A87B07E}">
      <dgm:prSet custT="1"/>
      <dgm:spPr/>
      <dgm:t>
        <a:bodyPr/>
        <a:lstStyle/>
        <a:p>
          <a:pPr rtl="0"/>
          <a:r>
            <a:rPr lang="en-IN" sz="1050" dirty="0"/>
            <a:t>To provide considerable grounds for dealing with data semantics, reliability, and redundancy problems. In particular, </a:t>
          </a:r>
          <a:r>
            <a:rPr lang="en-IN" sz="1050" dirty="0" err="1"/>
            <a:t>Codd's</a:t>
          </a:r>
          <a:r>
            <a:rPr lang="en-IN" sz="1050" dirty="0"/>
            <a:t> theory for the relational model introduced the concept of normalized relations, were relations that have no repeating groups, and the process is called normalization</a:t>
          </a:r>
          <a:r>
            <a:rPr lang="en-IN" sz="900" dirty="0"/>
            <a:t>.</a:t>
          </a:r>
        </a:p>
      </dgm:t>
    </dgm:pt>
    <dgm:pt modelId="{83A913F5-070B-44EB-A03F-A2B9D2B9A53D}" type="parTrans" cxnId="{3A39DBD1-03D8-402C-A37F-79E0BE47FB23}">
      <dgm:prSet/>
      <dgm:spPr/>
      <dgm:t>
        <a:bodyPr/>
        <a:lstStyle/>
        <a:p>
          <a:endParaRPr lang="en-IN"/>
        </a:p>
      </dgm:t>
    </dgm:pt>
    <dgm:pt modelId="{9214EC2D-7F27-492F-9FF0-435ED0CAB96B}" type="sibTrans" cxnId="{3A39DBD1-03D8-402C-A37F-79E0BE47FB23}">
      <dgm:prSet/>
      <dgm:spPr/>
      <dgm:t>
        <a:bodyPr/>
        <a:lstStyle/>
        <a:p>
          <a:endParaRPr lang="en-IN"/>
        </a:p>
      </dgm:t>
    </dgm:pt>
    <dgm:pt modelId="{91E26877-E8F4-4D64-9024-DD8FB3E37FAE}">
      <dgm:prSet/>
      <dgm:spPr/>
      <dgm:t>
        <a:bodyPr/>
        <a:lstStyle/>
        <a:p>
          <a:pPr rtl="0"/>
          <a:r>
            <a:rPr lang="en-IN" dirty="0"/>
            <a:t>To allow the expansion of set-oriented data manipulation languages.</a:t>
          </a:r>
        </a:p>
      </dgm:t>
    </dgm:pt>
    <dgm:pt modelId="{A62AA7E6-AA07-4335-8BFA-9847B8260657}" type="parTrans" cxnId="{55B69D85-142F-4712-AB0C-C002F659FF1D}">
      <dgm:prSet/>
      <dgm:spPr/>
      <dgm:t>
        <a:bodyPr/>
        <a:lstStyle/>
        <a:p>
          <a:endParaRPr lang="en-IN"/>
        </a:p>
      </dgm:t>
    </dgm:pt>
    <dgm:pt modelId="{559C96E3-CFB1-4A5F-A753-B7420285419D}" type="sibTrans" cxnId="{55B69D85-142F-4712-AB0C-C002F659FF1D}">
      <dgm:prSet/>
      <dgm:spPr/>
      <dgm:t>
        <a:bodyPr/>
        <a:lstStyle/>
        <a:p>
          <a:endParaRPr lang="en-IN"/>
        </a:p>
      </dgm:t>
    </dgm:pt>
    <dgm:pt modelId="{698E7962-B921-4707-90A8-8C70FDF27C64}" type="pres">
      <dgm:prSet presAssocID="{F89D2AB4-FC9A-49A4-BFC1-FB03743C3981}" presName="Name0" presStyleCnt="0">
        <dgm:presLayoutVars>
          <dgm:dir/>
          <dgm:animLvl val="lvl"/>
          <dgm:resizeHandles val="exact"/>
        </dgm:presLayoutVars>
      </dgm:prSet>
      <dgm:spPr/>
    </dgm:pt>
    <dgm:pt modelId="{947B9ECF-BA7B-40D7-81C3-8916B8A56C25}" type="pres">
      <dgm:prSet presAssocID="{B383604F-4800-4606-A230-D507827B6CA1}" presName="linNode" presStyleCnt="0"/>
      <dgm:spPr/>
    </dgm:pt>
    <dgm:pt modelId="{E0166C60-E25D-46FD-953F-802E0D17CCE8}" type="pres">
      <dgm:prSet presAssocID="{B383604F-4800-4606-A230-D507827B6CA1}" presName="parentText" presStyleLbl="node1" presStyleIdx="0" presStyleCnt="4">
        <dgm:presLayoutVars>
          <dgm:chMax val="1"/>
          <dgm:bulletEnabled val="1"/>
        </dgm:presLayoutVars>
      </dgm:prSet>
      <dgm:spPr/>
    </dgm:pt>
    <dgm:pt modelId="{5FCBB03F-9611-4F43-BF31-56F40D4E0115}" type="pres">
      <dgm:prSet presAssocID="{5E2B3E76-8E63-44CC-B012-E64BB12B0D4C}" presName="sp" presStyleCnt="0"/>
      <dgm:spPr/>
    </dgm:pt>
    <dgm:pt modelId="{BD07E026-C42F-489F-8693-C3597BBCE27C}" type="pres">
      <dgm:prSet presAssocID="{AD9D6840-A35A-4C7E-A81C-67FEF73CE32B}" presName="linNode" presStyleCnt="0"/>
      <dgm:spPr/>
    </dgm:pt>
    <dgm:pt modelId="{DB7B6247-88FA-4FAD-B3DD-81ABA305C32D}" type="pres">
      <dgm:prSet presAssocID="{AD9D6840-A35A-4C7E-A81C-67FEF73CE32B}" presName="parentText" presStyleLbl="node1" presStyleIdx="1" presStyleCnt="4">
        <dgm:presLayoutVars>
          <dgm:chMax val="1"/>
          <dgm:bulletEnabled val="1"/>
        </dgm:presLayoutVars>
      </dgm:prSet>
      <dgm:spPr/>
    </dgm:pt>
    <dgm:pt modelId="{6B632993-0EF9-4192-8D85-C834010E6DB1}" type="pres">
      <dgm:prSet presAssocID="{0DE19C37-DDEB-457F-A058-2FD27DC54D50}" presName="sp" presStyleCnt="0"/>
      <dgm:spPr/>
    </dgm:pt>
    <dgm:pt modelId="{EDA5F76E-C1C2-4D09-9FD7-2398A5A1F04F}" type="pres">
      <dgm:prSet presAssocID="{F191191A-32E1-4AE2-BBF6-0F9E2A87B07E}" presName="linNode" presStyleCnt="0"/>
      <dgm:spPr/>
    </dgm:pt>
    <dgm:pt modelId="{520E0DB5-910F-4B96-A70C-BC6751A3E208}" type="pres">
      <dgm:prSet presAssocID="{F191191A-32E1-4AE2-BBF6-0F9E2A87B07E}" presName="parentText" presStyleLbl="node1" presStyleIdx="2" presStyleCnt="4">
        <dgm:presLayoutVars>
          <dgm:chMax val="1"/>
          <dgm:bulletEnabled val="1"/>
        </dgm:presLayoutVars>
      </dgm:prSet>
      <dgm:spPr/>
    </dgm:pt>
    <dgm:pt modelId="{691C2A95-56B7-440A-9778-4E500F2D4A28}" type="pres">
      <dgm:prSet presAssocID="{9214EC2D-7F27-492F-9FF0-435ED0CAB96B}" presName="sp" presStyleCnt="0"/>
      <dgm:spPr/>
    </dgm:pt>
    <dgm:pt modelId="{A13923B9-56C5-478F-B85A-528CDDDBCBCD}" type="pres">
      <dgm:prSet presAssocID="{91E26877-E8F4-4D64-9024-DD8FB3E37FAE}" presName="linNode" presStyleCnt="0"/>
      <dgm:spPr/>
    </dgm:pt>
    <dgm:pt modelId="{13EA4618-B337-4CA3-9E42-EC62B6AA5114}" type="pres">
      <dgm:prSet presAssocID="{91E26877-E8F4-4D64-9024-DD8FB3E37FAE}" presName="parentText" presStyleLbl="node1" presStyleIdx="3" presStyleCnt="4">
        <dgm:presLayoutVars>
          <dgm:chMax val="1"/>
          <dgm:bulletEnabled val="1"/>
        </dgm:presLayoutVars>
      </dgm:prSet>
      <dgm:spPr/>
    </dgm:pt>
  </dgm:ptLst>
  <dgm:cxnLst>
    <dgm:cxn modelId="{07220012-B20E-43BF-A01A-821EB7E589B3}" type="presOf" srcId="{F191191A-32E1-4AE2-BBF6-0F9E2A87B07E}" destId="{520E0DB5-910F-4B96-A70C-BC6751A3E208}" srcOrd="0" destOrd="0" presId="urn:microsoft.com/office/officeart/2005/8/layout/vList5"/>
    <dgm:cxn modelId="{D2937417-D9CF-46F7-B710-68C1929B03E0}" type="presOf" srcId="{B383604F-4800-4606-A230-D507827B6CA1}" destId="{E0166C60-E25D-46FD-953F-802E0D17CCE8}" srcOrd="0" destOrd="0" presId="urn:microsoft.com/office/officeart/2005/8/layout/vList5"/>
    <dgm:cxn modelId="{55B69D85-142F-4712-AB0C-C002F659FF1D}" srcId="{F89D2AB4-FC9A-49A4-BFC1-FB03743C3981}" destId="{91E26877-E8F4-4D64-9024-DD8FB3E37FAE}" srcOrd="3" destOrd="0" parTransId="{A62AA7E6-AA07-4335-8BFA-9847B8260657}" sibTransId="{559C96E3-CFB1-4A5F-A753-B7420285419D}"/>
    <dgm:cxn modelId="{72268BB2-0386-40A7-A372-CD44A301FD7B}" type="presOf" srcId="{91E26877-E8F4-4D64-9024-DD8FB3E37FAE}" destId="{13EA4618-B337-4CA3-9E42-EC62B6AA5114}" srcOrd="0" destOrd="0" presId="urn:microsoft.com/office/officeart/2005/8/layout/vList5"/>
    <dgm:cxn modelId="{36E6E8C8-8A85-4220-A9D9-B23ED61213DB}" type="presOf" srcId="{AD9D6840-A35A-4C7E-A81C-67FEF73CE32B}" destId="{DB7B6247-88FA-4FAD-B3DD-81ABA305C32D}" srcOrd="0" destOrd="0" presId="urn:microsoft.com/office/officeart/2005/8/layout/vList5"/>
    <dgm:cxn modelId="{3A39DBD1-03D8-402C-A37F-79E0BE47FB23}" srcId="{F89D2AB4-FC9A-49A4-BFC1-FB03743C3981}" destId="{F191191A-32E1-4AE2-BBF6-0F9E2A87B07E}" srcOrd="2" destOrd="0" parTransId="{83A913F5-070B-44EB-A03F-A2B9D2B9A53D}" sibTransId="{9214EC2D-7F27-492F-9FF0-435ED0CAB96B}"/>
    <dgm:cxn modelId="{B5DF36D7-007B-4E48-ACEE-355A3C0C6ABF}" srcId="{F89D2AB4-FC9A-49A4-BFC1-FB03743C3981}" destId="{AD9D6840-A35A-4C7E-A81C-67FEF73CE32B}" srcOrd="1" destOrd="0" parTransId="{71F966B6-21AF-4B71-8D0F-6A8F0CA5F637}" sibTransId="{0DE19C37-DDEB-457F-A058-2FD27DC54D50}"/>
    <dgm:cxn modelId="{C850F8DD-B66E-457B-974C-71C8BB4E119F}" type="presOf" srcId="{F89D2AB4-FC9A-49A4-BFC1-FB03743C3981}" destId="{698E7962-B921-4707-90A8-8C70FDF27C64}" srcOrd="0" destOrd="0" presId="urn:microsoft.com/office/officeart/2005/8/layout/vList5"/>
    <dgm:cxn modelId="{2BCC7EFD-5365-4CF9-9843-6FFD377A944B}" srcId="{F89D2AB4-FC9A-49A4-BFC1-FB03743C3981}" destId="{B383604F-4800-4606-A230-D507827B6CA1}" srcOrd="0" destOrd="0" parTransId="{83E47343-4CBF-4E46-B456-087B4D59FDE7}" sibTransId="{5E2B3E76-8E63-44CC-B012-E64BB12B0D4C}"/>
    <dgm:cxn modelId="{4D0DD9E9-AA16-4473-800E-F6166FFBE53E}" type="presParOf" srcId="{698E7962-B921-4707-90A8-8C70FDF27C64}" destId="{947B9ECF-BA7B-40D7-81C3-8916B8A56C25}" srcOrd="0" destOrd="0" presId="urn:microsoft.com/office/officeart/2005/8/layout/vList5"/>
    <dgm:cxn modelId="{BC91D561-66B9-4265-BB02-C3A753EE3761}" type="presParOf" srcId="{947B9ECF-BA7B-40D7-81C3-8916B8A56C25}" destId="{E0166C60-E25D-46FD-953F-802E0D17CCE8}" srcOrd="0" destOrd="0" presId="urn:microsoft.com/office/officeart/2005/8/layout/vList5"/>
    <dgm:cxn modelId="{59201B98-9713-4C7C-A23C-477C5F0068FE}" type="presParOf" srcId="{698E7962-B921-4707-90A8-8C70FDF27C64}" destId="{5FCBB03F-9611-4F43-BF31-56F40D4E0115}" srcOrd="1" destOrd="0" presId="urn:microsoft.com/office/officeart/2005/8/layout/vList5"/>
    <dgm:cxn modelId="{B6625F90-EF31-4A54-A401-96636EF0344C}" type="presParOf" srcId="{698E7962-B921-4707-90A8-8C70FDF27C64}" destId="{BD07E026-C42F-489F-8693-C3597BBCE27C}" srcOrd="2" destOrd="0" presId="urn:microsoft.com/office/officeart/2005/8/layout/vList5"/>
    <dgm:cxn modelId="{A8B9A701-B75A-4E74-92B3-8370FA8921A4}" type="presParOf" srcId="{BD07E026-C42F-489F-8693-C3597BBCE27C}" destId="{DB7B6247-88FA-4FAD-B3DD-81ABA305C32D}" srcOrd="0" destOrd="0" presId="urn:microsoft.com/office/officeart/2005/8/layout/vList5"/>
    <dgm:cxn modelId="{046CE950-87DB-4DF0-A20E-C26CA267364B}" type="presParOf" srcId="{698E7962-B921-4707-90A8-8C70FDF27C64}" destId="{6B632993-0EF9-4192-8D85-C834010E6DB1}" srcOrd="3" destOrd="0" presId="urn:microsoft.com/office/officeart/2005/8/layout/vList5"/>
    <dgm:cxn modelId="{08A69352-7902-47AF-A54B-C65A280B4172}" type="presParOf" srcId="{698E7962-B921-4707-90A8-8C70FDF27C64}" destId="{EDA5F76E-C1C2-4D09-9FD7-2398A5A1F04F}" srcOrd="4" destOrd="0" presId="urn:microsoft.com/office/officeart/2005/8/layout/vList5"/>
    <dgm:cxn modelId="{BA88274D-26A2-467C-A0D0-8DEC006CADC2}" type="presParOf" srcId="{EDA5F76E-C1C2-4D09-9FD7-2398A5A1F04F}" destId="{520E0DB5-910F-4B96-A70C-BC6751A3E208}" srcOrd="0" destOrd="0" presId="urn:microsoft.com/office/officeart/2005/8/layout/vList5"/>
    <dgm:cxn modelId="{C9A56BEF-91E7-46EC-BFC9-2220D29D5A31}" type="presParOf" srcId="{698E7962-B921-4707-90A8-8C70FDF27C64}" destId="{691C2A95-56B7-440A-9778-4E500F2D4A28}" srcOrd="5" destOrd="0" presId="urn:microsoft.com/office/officeart/2005/8/layout/vList5"/>
    <dgm:cxn modelId="{84695015-6837-48C8-B678-43D95E0576BC}" type="presParOf" srcId="{698E7962-B921-4707-90A8-8C70FDF27C64}" destId="{A13923B9-56C5-478F-B85A-528CDDDBCBCD}" srcOrd="6" destOrd="0" presId="urn:microsoft.com/office/officeart/2005/8/layout/vList5"/>
    <dgm:cxn modelId="{0D087B06-2F17-4154-950F-FC0C4611E8DB}" type="presParOf" srcId="{A13923B9-56C5-478F-B85A-528CDDDBCBCD}" destId="{13EA4618-B337-4CA3-9E42-EC62B6AA511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84BE2F-8DC1-4AF3-8142-FD7E0F0BA881}"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IN"/>
        </a:p>
      </dgm:t>
    </dgm:pt>
    <dgm:pt modelId="{950D945E-CED5-401D-A4AD-C7B323E52524}">
      <dgm:prSet custT="1"/>
      <dgm:spPr/>
      <dgm:t>
        <a:bodyPr/>
        <a:lstStyle/>
        <a:p>
          <a:pPr rtl="0"/>
          <a:r>
            <a:rPr lang="en-IN" sz="1800" dirty="0">
              <a:solidFill>
                <a:srgbClr val="C00000"/>
              </a:solidFill>
            </a:rPr>
            <a:t>A physical schema can be defined as the design of a database at its physical level. In this level, it is expressed how data is stored in blocks of storage.</a:t>
          </a:r>
        </a:p>
      </dgm:t>
    </dgm:pt>
    <dgm:pt modelId="{D2D244A1-FDE2-4122-8240-28EF286D2CB0}" type="parTrans" cxnId="{66CCD6F2-41FA-4436-ABC5-5ABD7DD300D7}">
      <dgm:prSet/>
      <dgm:spPr/>
      <dgm:t>
        <a:bodyPr/>
        <a:lstStyle/>
        <a:p>
          <a:endParaRPr lang="en-IN"/>
        </a:p>
      </dgm:t>
    </dgm:pt>
    <dgm:pt modelId="{D1B7B286-9E57-4165-A776-3A885ECAC1C2}" type="sibTrans" cxnId="{66CCD6F2-41FA-4436-ABC5-5ABD7DD300D7}">
      <dgm:prSet/>
      <dgm:spPr/>
      <dgm:t>
        <a:bodyPr/>
        <a:lstStyle/>
        <a:p>
          <a:endParaRPr lang="en-IN"/>
        </a:p>
      </dgm:t>
    </dgm:pt>
    <dgm:pt modelId="{09A26819-EB37-4BAA-933E-FD5CA9EBE134}">
      <dgm:prSet/>
      <dgm:spPr/>
      <dgm:t>
        <a:bodyPr/>
        <a:lstStyle/>
        <a:p>
          <a:pPr rtl="0"/>
          <a:r>
            <a:rPr lang="en-IN" dirty="0">
              <a:solidFill>
                <a:schemeClr val="accent6">
                  <a:lumMod val="75000"/>
                </a:schemeClr>
              </a:solidFill>
            </a:rPr>
            <a:t>A logical schema can be defined as the design of the database at its logical level. In this level, the programmers, as well as the database administrator (DBA), work. At this level, data can be described as certain types of data records that can be stored in the form of data structures. However, the internal details (such as an implementation of data structure) will be remaining hidden at this level.</a:t>
          </a:r>
        </a:p>
      </dgm:t>
    </dgm:pt>
    <dgm:pt modelId="{3966BA1E-32CE-487A-9B83-C5EAE8CD6038}" type="parTrans" cxnId="{7837AF75-AB53-4159-9FFE-AA208497EC54}">
      <dgm:prSet/>
      <dgm:spPr/>
      <dgm:t>
        <a:bodyPr/>
        <a:lstStyle/>
        <a:p>
          <a:endParaRPr lang="en-IN"/>
        </a:p>
      </dgm:t>
    </dgm:pt>
    <dgm:pt modelId="{0D46C952-2F64-4F1A-B84E-9F75C898D549}" type="sibTrans" cxnId="{7837AF75-AB53-4159-9FFE-AA208497EC54}">
      <dgm:prSet/>
      <dgm:spPr/>
      <dgm:t>
        <a:bodyPr/>
        <a:lstStyle/>
        <a:p>
          <a:endParaRPr lang="en-IN"/>
        </a:p>
      </dgm:t>
    </dgm:pt>
    <dgm:pt modelId="{8B446B85-6477-4046-8F5C-88173D118D3A}">
      <dgm:prSet/>
      <dgm:spPr/>
      <dgm:t>
        <a:bodyPr/>
        <a:lstStyle/>
        <a:p>
          <a:pPr rtl="0"/>
          <a:r>
            <a:rPr lang="en-IN" dirty="0">
              <a:solidFill>
                <a:srgbClr val="136D28"/>
              </a:solidFill>
            </a:rPr>
            <a:t>View schema can be defined as the design of the database at the view level, which generally describes end-user interaction with database systems.</a:t>
          </a:r>
        </a:p>
      </dgm:t>
    </dgm:pt>
    <dgm:pt modelId="{87223B57-7775-45C3-8C76-8EA5988C17EC}" type="parTrans" cxnId="{4289BD57-1936-4106-819A-8C82E143B28D}">
      <dgm:prSet/>
      <dgm:spPr/>
      <dgm:t>
        <a:bodyPr/>
        <a:lstStyle/>
        <a:p>
          <a:endParaRPr lang="en-IN"/>
        </a:p>
      </dgm:t>
    </dgm:pt>
    <dgm:pt modelId="{884D587B-0976-4245-928C-3590340A61F6}" type="sibTrans" cxnId="{4289BD57-1936-4106-819A-8C82E143B28D}">
      <dgm:prSet/>
      <dgm:spPr/>
      <dgm:t>
        <a:bodyPr/>
        <a:lstStyle/>
        <a:p>
          <a:endParaRPr lang="en-IN"/>
        </a:p>
      </dgm:t>
    </dgm:pt>
    <dgm:pt modelId="{44807FA2-674B-45BB-BF58-BA01D62E71D2}" type="pres">
      <dgm:prSet presAssocID="{4184BE2F-8DC1-4AF3-8142-FD7E0F0BA881}" presName="linear" presStyleCnt="0">
        <dgm:presLayoutVars>
          <dgm:animLvl val="lvl"/>
          <dgm:resizeHandles val="exact"/>
        </dgm:presLayoutVars>
      </dgm:prSet>
      <dgm:spPr/>
    </dgm:pt>
    <dgm:pt modelId="{0FE95FBA-EB54-4599-ABFB-DA2B520E75C5}" type="pres">
      <dgm:prSet presAssocID="{950D945E-CED5-401D-A4AD-C7B323E52524}" presName="parentText" presStyleLbl="node1" presStyleIdx="0" presStyleCnt="3">
        <dgm:presLayoutVars>
          <dgm:chMax val="0"/>
          <dgm:bulletEnabled val="1"/>
        </dgm:presLayoutVars>
      </dgm:prSet>
      <dgm:spPr/>
    </dgm:pt>
    <dgm:pt modelId="{006062A5-D68E-43C3-9D8D-09789C0ED4DB}" type="pres">
      <dgm:prSet presAssocID="{D1B7B286-9E57-4165-A776-3A885ECAC1C2}" presName="spacer" presStyleCnt="0"/>
      <dgm:spPr/>
    </dgm:pt>
    <dgm:pt modelId="{1E4074D6-AF96-4A59-A323-AC7631377D7F}" type="pres">
      <dgm:prSet presAssocID="{09A26819-EB37-4BAA-933E-FD5CA9EBE134}" presName="parentText" presStyleLbl="node1" presStyleIdx="1" presStyleCnt="3">
        <dgm:presLayoutVars>
          <dgm:chMax val="0"/>
          <dgm:bulletEnabled val="1"/>
        </dgm:presLayoutVars>
      </dgm:prSet>
      <dgm:spPr/>
    </dgm:pt>
    <dgm:pt modelId="{B9F50B76-2D7F-4366-9894-371A7A6A90FF}" type="pres">
      <dgm:prSet presAssocID="{0D46C952-2F64-4F1A-B84E-9F75C898D549}" presName="spacer" presStyleCnt="0"/>
      <dgm:spPr/>
    </dgm:pt>
    <dgm:pt modelId="{CAEF37E2-899D-4774-873D-24809ECA0B59}" type="pres">
      <dgm:prSet presAssocID="{8B446B85-6477-4046-8F5C-88173D118D3A}" presName="parentText" presStyleLbl="node1" presStyleIdx="2" presStyleCnt="3">
        <dgm:presLayoutVars>
          <dgm:chMax val="0"/>
          <dgm:bulletEnabled val="1"/>
        </dgm:presLayoutVars>
      </dgm:prSet>
      <dgm:spPr/>
    </dgm:pt>
  </dgm:ptLst>
  <dgm:cxnLst>
    <dgm:cxn modelId="{DB00300C-5035-4C94-84AD-9291E2D065C4}" type="presOf" srcId="{950D945E-CED5-401D-A4AD-C7B323E52524}" destId="{0FE95FBA-EB54-4599-ABFB-DA2B520E75C5}" srcOrd="0" destOrd="0" presId="urn:microsoft.com/office/officeart/2005/8/layout/vList2"/>
    <dgm:cxn modelId="{B93BA861-238E-46B5-930A-74BFD3450ACC}" type="presOf" srcId="{8B446B85-6477-4046-8F5C-88173D118D3A}" destId="{CAEF37E2-899D-4774-873D-24809ECA0B59}" srcOrd="0" destOrd="0" presId="urn:microsoft.com/office/officeart/2005/8/layout/vList2"/>
    <dgm:cxn modelId="{7837AF75-AB53-4159-9FFE-AA208497EC54}" srcId="{4184BE2F-8DC1-4AF3-8142-FD7E0F0BA881}" destId="{09A26819-EB37-4BAA-933E-FD5CA9EBE134}" srcOrd="1" destOrd="0" parTransId="{3966BA1E-32CE-487A-9B83-C5EAE8CD6038}" sibTransId="{0D46C952-2F64-4F1A-B84E-9F75C898D549}"/>
    <dgm:cxn modelId="{4289BD57-1936-4106-819A-8C82E143B28D}" srcId="{4184BE2F-8DC1-4AF3-8142-FD7E0F0BA881}" destId="{8B446B85-6477-4046-8F5C-88173D118D3A}" srcOrd="2" destOrd="0" parTransId="{87223B57-7775-45C3-8C76-8EA5988C17EC}" sibTransId="{884D587B-0976-4245-928C-3590340A61F6}"/>
    <dgm:cxn modelId="{F19F4EB6-D437-455A-9AC1-7674EDF02FED}" type="presOf" srcId="{09A26819-EB37-4BAA-933E-FD5CA9EBE134}" destId="{1E4074D6-AF96-4A59-A323-AC7631377D7F}" srcOrd="0" destOrd="0" presId="urn:microsoft.com/office/officeart/2005/8/layout/vList2"/>
    <dgm:cxn modelId="{132355ED-E0B1-424B-A92C-291BCBF3E03C}" type="presOf" srcId="{4184BE2F-8DC1-4AF3-8142-FD7E0F0BA881}" destId="{44807FA2-674B-45BB-BF58-BA01D62E71D2}" srcOrd="0" destOrd="0" presId="urn:microsoft.com/office/officeart/2005/8/layout/vList2"/>
    <dgm:cxn modelId="{66CCD6F2-41FA-4436-ABC5-5ABD7DD300D7}" srcId="{4184BE2F-8DC1-4AF3-8142-FD7E0F0BA881}" destId="{950D945E-CED5-401D-A4AD-C7B323E52524}" srcOrd="0" destOrd="0" parTransId="{D2D244A1-FDE2-4122-8240-28EF286D2CB0}" sibTransId="{D1B7B286-9E57-4165-A776-3A885ECAC1C2}"/>
    <dgm:cxn modelId="{74002774-16FC-4D61-97C9-16551E5F5C92}" type="presParOf" srcId="{44807FA2-674B-45BB-BF58-BA01D62E71D2}" destId="{0FE95FBA-EB54-4599-ABFB-DA2B520E75C5}" srcOrd="0" destOrd="0" presId="urn:microsoft.com/office/officeart/2005/8/layout/vList2"/>
    <dgm:cxn modelId="{5F54FBD7-2AF4-456A-9CB8-E048A71E24A9}" type="presParOf" srcId="{44807FA2-674B-45BB-BF58-BA01D62E71D2}" destId="{006062A5-D68E-43C3-9D8D-09789C0ED4DB}" srcOrd="1" destOrd="0" presId="urn:microsoft.com/office/officeart/2005/8/layout/vList2"/>
    <dgm:cxn modelId="{3A4F4681-1BC4-44CA-9361-C19B9921390B}" type="presParOf" srcId="{44807FA2-674B-45BB-BF58-BA01D62E71D2}" destId="{1E4074D6-AF96-4A59-A323-AC7631377D7F}" srcOrd="2" destOrd="0" presId="urn:microsoft.com/office/officeart/2005/8/layout/vList2"/>
    <dgm:cxn modelId="{F9CDA177-3338-4907-8D8F-988DC14B5334}" type="presParOf" srcId="{44807FA2-674B-45BB-BF58-BA01D62E71D2}" destId="{B9F50B76-2D7F-4366-9894-371A7A6A90FF}" srcOrd="3" destOrd="0" presId="urn:microsoft.com/office/officeart/2005/8/layout/vList2"/>
    <dgm:cxn modelId="{EEE9BA73-F2B2-4387-BAB9-DADE99055360}" type="presParOf" srcId="{44807FA2-674B-45BB-BF58-BA01D62E71D2}" destId="{CAEF37E2-899D-4774-873D-24809ECA0B5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50405D-AF49-4537-9DB1-290A1087B904}"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IN"/>
        </a:p>
      </dgm:t>
    </dgm:pt>
    <dgm:pt modelId="{17E4AE24-B40F-4ADF-A35E-C531B73E8CB1}">
      <dgm:prSet/>
      <dgm:spPr/>
      <dgm:t>
        <a:bodyPr/>
        <a:lstStyle/>
        <a:p>
          <a:pPr rtl="0"/>
          <a:r>
            <a:rPr lang="en-IN" dirty="0"/>
            <a:t>For example: Let suppose you are storing students' information on a student's table. At the physical level, these records are described as chunks of storage (in bytes, gigabytes, terabytes, or higher) in memory, and these elements often remain hidden from the programmers. </a:t>
          </a:r>
        </a:p>
      </dgm:t>
    </dgm:pt>
    <dgm:pt modelId="{DC9D804D-CE75-4596-A295-DCB109675614}" type="parTrans" cxnId="{729B6F75-982D-4E44-B9EA-4E188400307B}">
      <dgm:prSet/>
      <dgm:spPr/>
      <dgm:t>
        <a:bodyPr/>
        <a:lstStyle/>
        <a:p>
          <a:endParaRPr lang="en-IN"/>
        </a:p>
      </dgm:t>
    </dgm:pt>
    <dgm:pt modelId="{DC667D98-D043-4EFD-BB37-95C2E4C3B343}" type="sibTrans" cxnId="{729B6F75-982D-4E44-B9EA-4E188400307B}">
      <dgm:prSet/>
      <dgm:spPr/>
      <dgm:t>
        <a:bodyPr/>
        <a:lstStyle/>
        <a:p>
          <a:endParaRPr lang="en-IN"/>
        </a:p>
      </dgm:t>
    </dgm:pt>
    <dgm:pt modelId="{6174F8EA-1060-4EFF-AEFA-3A3A2BB7F21C}">
      <dgm:prSet/>
      <dgm:spPr/>
      <dgm:t>
        <a:bodyPr/>
        <a:lstStyle/>
        <a:p>
          <a:pPr rtl="0"/>
          <a:r>
            <a:rPr lang="en-IN" dirty="0"/>
            <a:t>logical level; here at a logical level, these records can be illustrated as fields and attributes along with their data type(s); their relationship with each other can be logically implemented. Programmers generally work at this level because they are aware of such things about database systems.</a:t>
          </a:r>
        </a:p>
      </dgm:t>
    </dgm:pt>
    <dgm:pt modelId="{4635A1DF-0E52-4765-9E55-431921E71346}" type="parTrans" cxnId="{707B1EB2-90F5-4137-B5EF-E61BEA565902}">
      <dgm:prSet/>
      <dgm:spPr/>
      <dgm:t>
        <a:bodyPr/>
        <a:lstStyle/>
        <a:p>
          <a:endParaRPr lang="en-IN"/>
        </a:p>
      </dgm:t>
    </dgm:pt>
    <dgm:pt modelId="{A233F8F7-D771-4E79-A456-AF2E925EE8D8}" type="sibTrans" cxnId="{707B1EB2-90F5-4137-B5EF-E61BEA565902}">
      <dgm:prSet/>
      <dgm:spPr/>
      <dgm:t>
        <a:bodyPr/>
        <a:lstStyle/>
        <a:p>
          <a:endParaRPr lang="en-IN"/>
        </a:p>
      </dgm:t>
    </dgm:pt>
    <dgm:pt modelId="{3518F2BC-C241-42AF-9C9B-0B0A73AD3AF8}">
      <dgm:prSet/>
      <dgm:spPr/>
      <dgm:t>
        <a:bodyPr/>
        <a:lstStyle/>
        <a:p>
          <a:pPr rtl="0"/>
          <a:r>
            <a:rPr lang="en-IN" dirty="0"/>
            <a:t>At view level, a user can able to interact with the system, with the help of GUI, and enter the details on the screen. The users are not aware of the fact of how the data is stored and what data is stored; such features are hidden from them.</a:t>
          </a:r>
        </a:p>
      </dgm:t>
    </dgm:pt>
    <dgm:pt modelId="{4E655E6C-1071-42A1-BDD1-F5183D0DA337}" type="parTrans" cxnId="{960EA408-E47C-4934-A783-86C85C2F8326}">
      <dgm:prSet/>
      <dgm:spPr/>
      <dgm:t>
        <a:bodyPr/>
        <a:lstStyle/>
        <a:p>
          <a:endParaRPr lang="en-IN"/>
        </a:p>
      </dgm:t>
    </dgm:pt>
    <dgm:pt modelId="{56254B70-191D-49E9-B0C6-4B94DDCBE0E4}" type="sibTrans" cxnId="{960EA408-E47C-4934-A783-86C85C2F8326}">
      <dgm:prSet/>
      <dgm:spPr/>
      <dgm:t>
        <a:bodyPr/>
        <a:lstStyle/>
        <a:p>
          <a:endParaRPr lang="en-IN"/>
        </a:p>
      </dgm:t>
    </dgm:pt>
    <dgm:pt modelId="{394A68B6-7C62-4E42-B422-42F477821F1B}" type="pres">
      <dgm:prSet presAssocID="{0F50405D-AF49-4537-9DB1-290A1087B904}" presName="Name0" presStyleCnt="0">
        <dgm:presLayoutVars>
          <dgm:chMax val="7"/>
          <dgm:dir/>
          <dgm:animLvl val="lvl"/>
          <dgm:resizeHandles val="exact"/>
        </dgm:presLayoutVars>
      </dgm:prSet>
      <dgm:spPr/>
    </dgm:pt>
    <dgm:pt modelId="{775CA0AC-6AF0-4E1B-9B1D-E4C981371C08}" type="pres">
      <dgm:prSet presAssocID="{17E4AE24-B40F-4ADF-A35E-C531B73E8CB1}" presName="circle1" presStyleLbl="node1" presStyleIdx="0" presStyleCnt="3"/>
      <dgm:spPr/>
    </dgm:pt>
    <dgm:pt modelId="{C4634C1C-0A7C-4DC8-A991-971FBF59A349}" type="pres">
      <dgm:prSet presAssocID="{17E4AE24-B40F-4ADF-A35E-C531B73E8CB1}" presName="space" presStyleCnt="0"/>
      <dgm:spPr/>
    </dgm:pt>
    <dgm:pt modelId="{CCF99951-85C3-4B0C-B327-FE41469819FA}" type="pres">
      <dgm:prSet presAssocID="{17E4AE24-B40F-4ADF-A35E-C531B73E8CB1}" presName="rect1" presStyleLbl="alignAcc1" presStyleIdx="0" presStyleCnt="3"/>
      <dgm:spPr/>
    </dgm:pt>
    <dgm:pt modelId="{62794675-F223-4686-BE46-90870AAC9C04}" type="pres">
      <dgm:prSet presAssocID="{6174F8EA-1060-4EFF-AEFA-3A3A2BB7F21C}" presName="vertSpace2" presStyleLbl="node1" presStyleIdx="0" presStyleCnt="3"/>
      <dgm:spPr/>
    </dgm:pt>
    <dgm:pt modelId="{5130E182-63D9-4B68-8F20-F5DB307F9B3B}" type="pres">
      <dgm:prSet presAssocID="{6174F8EA-1060-4EFF-AEFA-3A3A2BB7F21C}" presName="circle2" presStyleLbl="node1" presStyleIdx="1" presStyleCnt="3"/>
      <dgm:spPr/>
    </dgm:pt>
    <dgm:pt modelId="{B0BE9C0C-E379-4F83-B38E-64C1A3DB6E77}" type="pres">
      <dgm:prSet presAssocID="{6174F8EA-1060-4EFF-AEFA-3A3A2BB7F21C}" presName="rect2" presStyleLbl="alignAcc1" presStyleIdx="1" presStyleCnt="3"/>
      <dgm:spPr/>
    </dgm:pt>
    <dgm:pt modelId="{22492A1C-AF2E-445F-AB04-29587013CC4E}" type="pres">
      <dgm:prSet presAssocID="{3518F2BC-C241-42AF-9C9B-0B0A73AD3AF8}" presName="vertSpace3" presStyleLbl="node1" presStyleIdx="1" presStyleCnt="3"/>
      <dgm:spPr/>
    </dgm:pt>
    <dgm:pt modelId="{EE8452F1-7D8F-4E17-84B0-803F96929CC8}" type="pres">
      <dgm:prSet presAssocID="{3518F2BC-C241-42AF-9C9B-0B0A73AD3AF8}" presName="circle3" presStyleLbl="node1" presStyleIdx="2" presStyleCnt="3"/>
      <dgm:spPr/>
    </dgm:pt>
    <dgm:pt modelId="{6AE4A2F5-566F-4EED-8B42-C960CB797391}" type="pres">
      <dgm:prSet presAssocID="{3518F2BC-C241-42AF-9C9B-0B0A73AD3AF8}" presName="rect3" presStyleLbl="alignAcc1" presStyleIdx="2" presStyleCnt="3" custScaleX="100000" custScaleY="79817"/>
      <dgm:spPr/>
    </dgm:pt>
    <dgm:pt modelId="{8A7FE65F-F263-483F-A878-A89EB4312531}" type="pres">
      <dgm:prSet presAssocID="{17E4AE24-B40F-4ADF-A35E-C531B73E8CB1}" presName="rect1ParTxNoCh" presStyleLbl="alignAcc1" presStyleIdx="2" presStyleCnt="3">
        <dgm:presLayoutVars>
          <dgm:chMax val="1"/>
          <dgm:bulletEnabled val="1"/>
        </dgm:presLayoutVars>
      </dgm:prSet>
      <dgm:spPr/>
    </dgm:pt>
    <dgm:pt modelId="{1D94DE86-C0D9-4690-B138-B34BAA3E9FED}" type="pres">
      <dgm:prSet presAssocID="{6174F8EA-1060-4EFF-AEFA-3A3A2BB7F21C}" presName="rect2ParTxNoCh" presStyleLbl="alignAcc1" presStyleIdx="2" presStyleCnt="3">
        <dgm:presLayoutVars>
          <dgm:chMax val="1"/>
          <dgm:bulletEnabled val="1"/>
        </dgm:presLayoutVars>
      </dgm:prSet>
      <dgm:spPr/>
    </dgm:pt>
    <dgm:pt modelId="{4D5BE6B3-B936-403B-A048-F7303DDCC016}" type="pres">
      <dgm:prSet presAssocID="{3518F2BC-C241-42AF-9C9B-0B0A73AD3AF8}" presName="rect3ParTxNoCh" presStyleLbl="alignAcc1" presStyleIdx="2" presStyleCnt="3">
        <dgm:presLayoutVars>
          <dgm:chMax val="1"/>
          <dgm:bulletEnabled val="1"/>
        </dgm:presLayoutVars>
      </dgm:prSet>
      <dgm:spPr/>
    </dgm:pt>
  </dgm:ptLst>
  <dgm:cxnLst>
    <dgm:cxn modelId="{960EA408-E47C-4934-A783-86C85C2F8326}" srcId="{0F50405D-AF49-4537-9DB1-290A1087B904}" destId="{3518F2BC-C241-42AF-9C9B-0B0A73AD3AF8}" srcOrd="2" destOrd="0" parTransId="{4E655E6C-1071-42A1-BDD1-F5183D0DA337}" sibTransId="{56254B70-191D-49E9-B0C6-4B94DDCBE0E4}"/>
    <dgm:cxn modelId="{729B6F75-982D-4E44-B9EA-4E188400307B}" srcId="{0F50405D-AF49-4537-9DB1-290A1087B904}" destId="{17E4AE24-B40F-4ADF-A35E-C531B73E8CB1}" srcOrd="0" destOrd="0" parTransId="{DC9D804D-CE75-4596-A295-DCB109675614}" sibTransId="{DC667D98-D043-4EFD-BB37-95C2E4C3B343}"/>
    <dgm:cxn modelId="{45A8F476-54EA-4352-AE47-C14B3C455EA5}" type="presOf" srcId="{17E4AE24-B40F-4ADF-A35E-C531B73E8CB1}" destId="{CCF99951-85C3-4B0C-B327-FE41469819FA}" srcOrd="0" destOrd="0" presId="urn:microsoft.com/office/officeart/2005/8/layout/target3"/>
    <dgm:cxn modelId="{98980685-A81E-4387-AA5F-16A62C589175}" type="presOf" srcId="{6174F8EA-1060-4EFF-AEFA-3A3A2BB7F21C}" destId="{1D94DE86-C0D9-4690-B138-B34BAA3E9FED}" srcOrd="1" destOrd="0" presId="urn:microsoft.com/office/officeart/2005/8/layout/target3"/>
    <dgm:cxn modelId="{5A9D0286-0C6A-424E-9355-A2ADD9EBB041}" type="presOf" srcId="{3518F2BC-C241-42AF-9C9B-0B0A73AD3AF8}" destId="{6AE4A2F5-566F-4EED-8B42-C960CB797391}" srcOrd="0" destOrd="0" presId="urn:microsoft.com/office/officeart/2005/8/layout/target3"/>
    <dgm:cxn modelId="{D606E188-58D6-4676-9B4E-B346BC46BD42}" type="presOf" srcId="{3518F2BC-C241-42AF-9C9B-0B0A73AD3AF8}" destId="{4D5BE6B3-B936-403B-A048-F7303DDCC016}" srcOrd="1" destOrd="0" presId="urn:microsoft.com/office/officeart/2005/8/layout/target3"/>
    <dgm:cxn modelId="{FDBCB09C-8633-4FB1-8F0D-1E43C86DA328}" type="presOf" srcId="{6174F8EA-1060-4EFF-AEFA-3A3A2BB7F21C}" destId="{B0BE9C0C-E379-4F83-B38E-64C1A3DB6E77}" srcOrd="0" destOrd="0" presId="urn:microsoft.com/office/officeart/2005/8/layout/target3"/>
    <dgm:cxn modelId="{707B1EB2-90F5-4137-B5EF-E61BEA565902}" srcId="{0F50405D-AF49-4537-9DB1-290A1087B904}" destId="{6174F8EA-1060-4EFF-AEFA-3A3A2BB7F21C}" srcOrd="1" destOrd="0" parTransId="{4635A1DF-0E52-4765-9E55-431921E71346}" sibTransId="{A233F8F7-D771-4E79-A456-AF2E925EE8D8}"/>
    <dgm:cxn modelId="{742822C3-7C8F-4825-B5F7-2BCC508110A8}" type="presOf" srcId="{0F50405D-AF49-4537-9DB1-290A1087B904}" destId="{394A68B6-7C62-4E42-B422-42F477821F1B}" srcOrd="0" destOrd="0" presId="urn:microsoft.com/office/officeart/2005/8/layout/target3"/>
    <dgm:cxn modelId="{FBB146D2-C56D-4A87-B63E-D60033E980F4}" type="presOf" srcId="{17E4AE24-B40F-4ADF-A35E-C531B73E8CB1}" destId="{8A7FE65F-F263-483F-A878-A89EB4312531}" srcOrd="1" destOrd="0" presId="urn:microsoft.com/office/officeart/2005/8/layout/target3"/>
    <dgm:cxn modelId="{F9411F35-66E5-4A6A-848E-5197B4A38906}" type="presParOf" srcId="{394A68B6-7C62-4E42-B422-42F477821F1B}" destId="{775CA0AC-6AF0-4E1B-9B1D-E4C981371C08}" srcOrd="0" destOrd="0" presId="urn:microsoft.com/office/officeart/2005/8/layout/target3"/>
    <dgm:cxn modelId="{C00164F5-1D9A-4A1D-87F3-0ED5E6C27F14}" type="presParOf" srcId="{394A68B6-7C62-4E42-B422-42F477821F1B}" destId="{C4634C1C-0A7C-4DC8-A991-971FBF59A349}" srcOrd="1" destOrd="0" presId="urn:microsoft.com/office/officeart/2005/8/layout/target3"/>
    <dgm:cxn modelId="{FA5E33B9-9D58-4870-8AA9-893BE1C62A81}" type="presParOf" srcId="{394A68B6-7C62-4E42-B422-42F477821F1B}" destId="{CCF99951-85C3-4B0C-B327-FE41469819FA}" srcOrd="2" destOrd="0" presId="urn:microsoft.com/office/officeart/2005/8/layout/target3"/>
    <dgm:cxn modelId="{BFD95006-9C22-467F-8F6C-5D200807B78A}" type="presParOf" srcId="{394A68B6-7C62-4E42-B422-42F477821F1B}" destId="{62794675-F223-4686-BE46-90870AAC9C04}" srcOrd="3" destOrd="0" presId="urn:microsoft.com/office/officeart/2005/8/layout/target3"/>
    <dgm:cxn modelId="{B579D4F7-7EE9-4E98-BD6D-2703F2B2E785}" type="presParOf" srcId="{394A68B6-7C62-4E42-B422-42F477821F1B}" destId="{5130E182-63D9-4B68-8F20-F5DB307F9B3B}" srcOrd="4" destOrd="0" presId="urn:microsoft.com/office/officeart/2005/8/layout/target3"/>
    <dgm:cxn modelId="{DBA201AB-5766-481D-931F-6C3F40F36722}" type="presParOf" srcId="{394A68B6-7C62-4E42-B422-42F477821F1B}" destId="{B0BE9C0C-E379-4F83-B38E-64C1A3DB6E77}" srcOrd="5" destOrd="0" presId="urn:microsoft.com/office/officeart/2005/8/layout/target3"/>
    <dgm:cxn modelId="{522CD54E-1FF4-4199-AE1F-777898944A32}" type="presParOf" srcId="{394A68B6-7C62-4E42-B422-42F477821F1B}" destId="{22492A1C-AF2E-445F-AB04-29587013CC4E}" srcOrd="6" destOrd="0" presId="urn:microsoft.com/office/officeart/2005/8/layout/target3"/>
    <dgm:cxn modelId="{13438028-9858-4D7D-951E-ACC1CD9C2DEC}" type="presParOf" srcId="{394A68B6-7C62-4E42-B422-42F477821F1B}" destId="{EE8452F1-7D8F-4E17-84B0-803F96929CC8}" srcOrd="7" destOrd="0" presId="urn:microsoft.com/office/officeart/2005/8/layout/target3"/>
    <dgm:cxn modelId="{2CBC333E-F526-49EF-9B81-91516173274F}" type="presParOf" srcId="{394A68B6-7C62-4E42-B422-42F477821F1B}" destId="{6AE4A2F5-566F-4EED-8B42-C960CB797391}" srcOrd="8" destOrd="0" presId="urn:microsoft.com/office/officeart/2005/8/layout/target3"/>
    <dgm:cxn modelId="{DB050C09-CB1D-42D3-A712-71936FE5481C}" type="presParOf" srcId="{394A68B6-7C62-4E42-B422-42F477821F1B}" destId="{8A7FE65F-F263-483F-A878-A89EB4312531}" srcOrd="9" destOrd="0" presId="urn:microsoft.com/office/officeart/2005/8/layout/target3"/>
    <dgm:cxn modelId="{B5015AE5-9F43-4CFD-92E5-E7DE5AE0A628}" type="presParOf" srcId="{394A68B6-7C62-4E42-B422-42F477821F1B}" destId="{1D94DE86-C0D9-4690-B138-B34BAA3E9FED}" srcOrd="10" destOrd="0" presId="urn:microsoft.com/office/officeart/2005/8/layout/target3"/>
    <dgm:cxn modelId="{80CA760B-80EF-46F4-BC4D-9BD429C55A30}" type="presParOf" srcId="{394A68B6-7C62-4E42-B422-42F477821F1B}" destId="{4D5BE6B3-B936-403B-A048-F7303DDCC01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88B39-9BA8-4BCF-A7AD-920A8A39B22B}">
      <dsp:nvSpPr>
        <dsp:cNvPr id="0" name=""/>
        <dsp:cNvSpPr/>
      </dsp:nvSpPr>
      <dsp:spPr>
        <a:xfrm>
          <a:off x="3291840" y="0"/>
          <a:ext cx="4937760" cy="13715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IN" sz="1400" kern="1200" dirty="0"/>
            <a:t>the ability to scale out or scale up a </a:t>
          </a:r>
          <a:r>
            <a:rPr lang="en-IN" sz="1400" b="1" kern="1200" dirty="0"/>
            <a:t>database</a:t>
          </a:r>
          <a:r>
            <a:rPr lang="en-IN" sz="1400" kern="1200" dirty="0"/>
            <a:t> to allow it to hold increasing amounts of data without sacrificing performance. ... When they begin to experience issues, organizations typically first scale up the </a:t>
          </a:r>
          <a:r>
            <a:rPr lang="en-IN" sz="1400" b="1" kern="1200" dirty="0"/>
            <a:t>database</a:t>
          </a:r>
          <a:r>
            <a:rPr lang="en-IN" sz="1400" kern="1200" dirty="0"/>
            <a:t> server.</a:t>
          </a:r>
        </a:p>
      </dsp:txBody>
      <dsp:txXfrm>
        <a:off x="3291840" y="171450"/>
        <a:ext cx="4423410" cy="1028699"/>
      </dsp:txXfrm>
    </dsp:sp>
    <dsp:sp modelId="{DD306C3B-F92F-46B5-8B39-B98D007626B7}">
      <dsp:nvSpPr>
        <dsp:cNvPr id="0" name=""/>
        <dsp:cNvSpPr/>
      </dsp:nvSpPr>
      <dsp:spPr>
        <a:xfrm>
          <a:off x="0" y="0"/>
          <a:ext cx="3291840" cy="137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IN" sz="3200" kern="1200" dirty="0"/>
            <a:t>Data Base Scalability</a:t>
          </a:r>
        </a:p>
      </dsp:txBody>
      <dsp:txXfrm>
        <a:off x="66956" y="66956"/>
        <a:ext cx="3157928" cy="1237687"/>
      </dsp:txXfrm>
    </dsp:sp>
    <dsp:sp modelId="{B7575B61-719F-4ECB-80F8-11BA0D60A889}">
      <dsp:nvSpPr>
        <dsp:cNvPr id="0" name=""/>
        <dsp:cNvSpPr/>
      </dsp:nvSpPr>
      <dsp:spPr>
        <a:xfrm>
          <a:off x="3291840" y="1508760"/>
          <a:ext cx="4937760" cy="13715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N" sz="1400" b="0" i="0" kern="1200" dirty="0"/>
            <a:t>This means any record can be related to any other record, and new relations can be easily added</a:t>
          </a:r>
          <a:endParaRPr lang="en-IN" sz="1400" kern="1200" dirty="0"/>
        </a:p>
      </dsp:txBody>
      <dsp:txXfrm>
        <a:off x="3291840" y="1680210"/>
        <a:ext cx="4423410" cy="1028699"/>
      </dsp:txXfrm>
    </dsp:sp>
    <dsp:sp modelId="{F61BCA18-79E5-48FF-9CDC-FA06D74E3582}">
      <dsp:nvSpPr>
        <dsp:cNvPr id="0" name=""/>
        <dsp:cNvSpPr/>
      </dsp:nvSpPr>
      <dsp:spPr>
        <a:xfrm>
          <a:off x="0" y="1508760"/>
          <a:ext cx="3291840" cy="137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IN" sz="3200" kern="1200" dirty="0"/>
            <a:t>Data Flexibility:</a:t>
          </a:r>
        </a:p>
      </dsp:txBody>
      <dsp:txXfrm>
        <a:off x="66956" y="1575716"/>
        <a:ext cx="3157928" cy="1237687"/>
      </dsp:txXfrm>
    </dsp:sp>
    <dsp:sp modelId="{2FC98E7C-827D-4161-B377-2DDE66225E1A}">
      <dsp:nvSpPr>
        <dsp:cNvPr id="0" name=""/>
        <dsp:cNvSpPr/>
      </dsp:nvSpPr>
      <dsp:spPr>
        <a:xfrm>
          <a:off x="3291840" y="3017519"/>
          <a:ext cx="4937760" cy="13715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rtl="0">
            <a:lnSpc>
              <a:spcPct val="90000"/>
            </a:lnSpc>
            <a:spcBef>
              <a:spcPct val="0"/>
            </a:spcBef>
            <a:spcAft>
              <a:spcPct val="15000"/>
            </a:spcAft>
            <a:buChar char="•"/>
          </a:pPr>
          <a:r>
            <a:rPr lang="en-IN" sz="1400" kern="1200"/>
            <a:t>NoSQL,a type of </a:t>
          </a:r>
          <a:r>
            <a:rPr lang="en-IN" sz="1400" b="1" kern="1200"/>
            <a:t>database</a:t>
          </a:r>
          <a:r>
            <a:rPr lang="en-IN" sz="1400" kern="1200"/>
            <a:t> design that offers </a:t>
          </a:r>
          <a:r>
            <a:rPr lang="en-IN" sz="1400" b="1" kern="1200"/>
            <a:t>more flexibility</a:t>
          </a:r>
          <a:r>
            <a:rPr lang="en-IN" sz="1400" kern="1200"/>
            <a:t> than traditional </a:t>
          </a:r>
          <a:r>
            <a:rPr lang="en-IN" sz="1400" b="1" kern="1200"/>
            <a:t>databases</a:t>
          </a:r>
          <a:endParaRPr lang="en-IN" sz="1400" kern="1200"/>
        </a:p>
      </dsp:txBody>
      <dsp:txXfrm>
        <a:off x="3291840" y="3188969"/>
        <a:ext cx="4423410" cy="1028699"/>
      </dsp:txXfrm>
    </dsp:sp>
    <dsp:sp modelId="{133ECB78-1E00-4B45-99F0-96DCA854C2D0}">
      <dsp:nvSpPr>
        <dsp:cNvPr id="0" name=""/>
        <dsp:cNvSpPr/>
      </dsp:nvSpPr>
      <dsp:spPr>
        <a:xfrm>
          <a:off x="0" y="3017519"/>
          <a:ext cx="3291840" cy="137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IN" sz="3200" kern="1200" dirty="0"/>
            <a:t>Which database is more flexible?</a:t>
          </a:r>
        </a:p>
      </dsp:txBody>
      <dsp:txXfrm>
        <a:off x="66956" y="3084475"/>
        <a:ext cx="3157928" cy="1237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D5737-E3A4-4B7F-A666-BDEC7AB59AC5}">
      <dsp:nvSpPr>
        <dsp:cNvPr id="0" name=""/>
        <dsp:cNvSpPr/>
      </dsp:nvSpPr>
      <dsp:spPr>
        <a:xfrm>
          <a:off x="0" y="35254"/>
          <a:ext cx="4038600" cy="215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b="0" kern="1200" dirty="0"/>
            <a:t>Data Abstraction and Data Independence</a:t>
          </a:r>
          <a:endParaRPr lang="en-IN" sz="1600" kern="1200" dirty="0"/>
        </a:p>
      </dsp:txBody>
      <dsp:txXfrm>
        <a:off x="105377" y="140631"/>
        <a:ext cx="3827846" cy="1947896"/>
      </dsp:txXfrm>
    </dsp:sp>
    <dsp:sp modelId="{B6099657-C262-45C4-8DA0-BBB84937E0A0}">
      <dsp:nvSpPr>
        <dsp:cNvPr id="0" name=""/>
        <dsp:cNvSpPr/>
      </dsp:nvSpPr>
      <dsp:spPr>
        <a:xfrm>
          <a:off x="0" y="2239984"/>
          <a:ext cx="4038600" cy="2158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kern="1200" dirty="0"/>
            <a:t>Database systems comprise of complex data-structures. In order to make the system efficient in terms of retrieval of data, and reduce complexity in terms of usability of users, developers use abstraction i.e. hide irrelevant details from the users. This approach simplifies database design.</a:t>
          </a:r>
        </a:p>
      </dsp:txBody>
      <dsp:txXfrm>
        <a:off x="105377" y="2345361"/>
        <a:ext cx="3827846" cy="1947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6582D-4884-44E9-BF3B-E6556F888596}">
      <dsp:nvSpPr>
        <dsp:cNvPr id="0" name=""/>
        <dsp:cNvSpPr/>
      </dsp:nvSpPr>
      <dsp:spPr>
        <a:xfrm>
          <a:off x="0" y="90360"/>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N" sz="2000" kern="1200" dirty="0"/>
            <a:t>In the relational model, all data is logically structured within relations, i.e., tables, as mentioned above.</a:t>
          </a:r>
        </a:p>
      </dsp:txBody>
      <dsp:txXfrm>
        <a:off x="38838" y="129198"/>
        <a:ext cx="8151924" cy="717924"/>
      </dsp:txXfrm>
    </dsp:sp>
    <dsp:sp modelId="{4BD52D77-5322-451B-8BDC-A01CE9DA254F}">
      <dsp:nvSpPr>
        <dsp:cNvPr id="0" name=""/>
        <dsp:cNvSpPr/>
      </dsp:nvSpPr>
      <dsp:spPr>
        <a:xfrm>
          <a:off x="0" y="943560"/>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N" sz="2000" kern="1200" dirty="0"/>
            <a:t>Each relation has a name and is formed from named attributes or columns of data. </a:t>
          </a:r>
        </a:p>
      </dsp:txBody>
      <dsp:txXfrm>
        <a:off x="38838" y="982398"/>
        <a:ext cx="8151924" cy="717924"/>
      </dsp:txXfrm>
    </dsp:sp>
    <dsp:sp modelId="{BA2EBAE3-9B28-435C-9CFC-C9ECE4619557}">
      <dsp:nvSpPr>
        <dsp:cNvPr id="0" name=""/>
        <dsp:cNvSpPr/>
      </dsp:nvSpPr>
      <dsp:spPr>
        <a:xfrm>
          <a:off x="0" y="1796760"/>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N" sz="2000" kern="1200" dirty="0"/>
            <a:t>Each </a:t>
          </a:r>
          <a:r>
            <a:rPr lang="en-IN" sz="2000" kern="1200" dirty="0" err="1"/>
            <a:t>tuple</a:t>
          </a:r>
          <a:r>
            <a:rPr lang="en-IN" sz="2000" kern="1200" dirty="0"/>
            <a:t> or row holds one value per attribute. </a:t>
          </a:r>
        </a:p>
      </dsp:txBody>
      <dsp:txXfrm>
        <a:off x="38838" y="1835598"/>
        <a:ext cx="8151924" cy="717924"/>
      </dsp:txXfrm>
    </dsp:sp>
    <dsp:sp modelId="{312AF5F5-BFC5-4E44-80FF-5B41C8CB24E1}">
      <dsp:nvSpPr>
        <dsp:cNvPr id="0" name=""/>
        <dsp:cNvSpPr/>
      </dsp:nvSpPr>
      <dsp:spPr>
        <a:xfrm>
          <a:off x="0" y="2649960"/>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N" sz="2000" kern="1200" dirty="0"/>
            <a:t>The greatest strength of the relational model is the simple logical structure that it forms.</a:t>
          </a:r>
        </a:p>
      </dsp:txBody>
      <dsp:txXfrm>
        <a:off x="38838" y="2688798"/>
        <a:ext cx="8151924" cy="717924"/>
      </dsp:txXfrm>
    </dsp:sp>
    <dsp:sp modelId="{FA3858AD-21C6-4BAE-B2B5-E3DC2998BD88}">
      <dsp:nvSpPr>
        <dsp:cNvPr id="0" name=""/>
        <dsp:cNvSpPr/>
      </dsp:nvSpPr>
      <dsp:spPr>
        <a:xfrm>
          <a:off x="0" y="3503160"/>
          <a:ext cx="82296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N" sz="2000" kern="1200" dirty="0"/>
            <a:t>Behind this simple structure is a sophisticated theoretical foundation that is lacking in the first generation of DBMSs.</a:t>
          </a:r>
        </a:p>
      </dsp:txBody>
      <dsp:txXfrm>
        <a:off x="38838" y="3541998"/>
        <a:ext cx="8151924"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66C60-E25D-46FD-953F-802E0D17CCE8}">
      <dsp:nvSpPr>
        <dsp:cNvPr id="0" name=""/>
        <dsp:cNvSpPr/>
      </dsp:nvSpPr>
      <dsp:spPr>
        <a:xfrm>
          <a:off x="2633472" y="2196"/>
          <a:ext cx="2962655" cy="105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IN" sz="2000" kern="1200" dirty="0"/>
            <a:t>The relational model's objectives were specified as follows:</a:t>
          </a:r>
        </a:p>
      </dsp:txBody>
      <dsp:txXfrm>
        <a:off x="2685049" y="53773"/>
        <a:ext cx="2859501" cy="953406"/>
      </dsp:txXfrm>
    </dsp:sp>
    <dsp:sp modelId="{DB7B6247-88FA-4FAD-B3DD-81ABA305C32D}">
      <dsp:nvSpPr>
        <dsp:cNvPr id="0" name=""/>
        <dsp:cNvSpPr/>
      </dsp:nvSpPr>
      <dsp:spPr>
        <a:xfrm>
          <a:off x="2633472" y="1111585"/>
          <a:ext cx="2962655" cy="105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a:lnSpc>
              <a:spcPct val="90000"/>
            </a:lnSpc>
            <a:spcBef>
              <a:spcPct val="0"/>
            </a:spcBef>
            <a:spcAft>
              <a:spcPct val="35000"/>
            </a:spcAft>
            <a:buNone/>
          </a:pPr>
          <a:r>
            <a:rPr lang="en-IN" sz="1200" kern="1200" dirty="0"/>
            <a:t>To allow a high degree of data independence, application programs must not be affected by alterations to the internal data representation, mostly by changes to file organizations or access paths</a:t>
          </a:r>
          <a:r>
            <a:rPr lang="en-IN" sz="900" kern="1200" dirty="0"/>
            <a:t>.</a:t>
          </a:r>
        </a:p>
      </dsp:txBody>
      <dsp:txXfrm>
        <a:off x="2685049" y="1163162"/>
        <a:ext cx="2859501" cy="953406"/>
      </dsp:txXfrm>
    </dsp:sp>
    <dsp:sp modelId="{520E0DB5-910F-4B96-A70C-BC6751A3E208}">
      <dsp:nvSpPr>
        <dsp:cNvPr id="0" name=""/>
        <dsp:cNvSpPr/>
      </dsp:nvSpPr>
      <dsp:spPr>
        <a:xfrm>
          <a:off x="2633472" y="2220974"/>
          <a:ext cx="2962655" cy="105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rtl="0">
            <a:lnSpc>
              <a:spcPct val="90000"/>
            </a:lnSpc>
            <a:spcBef>
              <a:spcPct val="0"/>
            </a:spcBef>
            <a:spcAft>
              <a:spcPct val="35000"/>
            </a:spcAft>
            <a:buNone/>
          </a:pPr>
          <a:r>
            <a:rPr lang="en-IN" sz="1050" kern="1200" dirty="0"/>
            <a:t>To provide considerable grounds for dealing with data semantics, reliability, and redundancy problems. In particular, </a:t>
          </a:r>
          <a:r>
            <a:rPr lang="en-IN" sz="1050" kern="1200" dirty="0" err="1"/>
            <a:t>Codd's</a:t>
          </a:r>
          <a:r>
            <a:rPr lang="en-IN" sz="1050" kern="1200" dirty="0"/>
            <a:t> theory for the relational model introduced the concept of normalized relations, were relations that have no repeating groups, and the process is called normalization</a:t>
          </a:r>
          <a:r>
            <a:rPr lang="en-IN" sz="900" kern="1200" dirty="0"/>
            <a:t>.</a:t>
          </a:r>
        </a:p>
      </dsp:txBody>
      <dsp:txXfrm>
        <a:off x="2685049" y="2272551"/>
        <a:ext cx="2859501" cy="953406"/>
      </dsp:txXfrm>
    </dsp:sp>
    <dsp:sp modelId="{13EA4618-B337-4CA3-9E42-EC62B6AA5114}">
      <dsp:nvSpPr>
        <dsp:cNvPr id="0" name=""/>
        <dsp:cNvSpPr/>
      </dsp:nvSpPr>
      <dsp:spPr>
        <a:xfrm>
          <a:off x="2633472" y="3330362"/>
          <a:ext cx="2962655" cy="105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IN" sz="2000" kern="1200" dirty="0"/>
            <a:t>To allow the expansion of set-oriented data manipulation languages.</a:t>
          </a:r>
        </a:p>
      </dsp:txBody>
      <dsp:txXfrm>
        <a:off x="2685049" y="3381939"/>
        <a:ext cx="2859501" cy="953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95FBA-EB54-4599-ABFB-DA2B520E75C5}">
      <dsp:nvSpPr>
        <dsp:cNvPr id="0" name=""/>
        <dsp:cNvSpPr/>
      </dsp:nvSpPr>
      <dsp:spPr>
        <a:xfrm>
          <a:off x="0" y="81090"/>
          <a:ext cx="8229600" cy="137825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IN" sz="1800" kern="1200" dirty="0">
              <a:solidFill>
                <a:srgbClr val="C00000"/>
              </a:solidFill>
            </a:rPr>
            <a:t>A physical schema can be defined as the design of a database at its physical level. In this level, it is expressed how data is stored in blocks of storage.</a:t>
          </a:r>
        </a:p>
      </dsp:txBody>
      <dsp:txXfrm>
        <a:off x="67281" y="148371"/>
        <a:ext cx="8095038" cy="1243697"/>
      </dsp:txXfrm>
    </dsp:sp>
    <dsp:sp modelId="{1E4074D6-AF96-4A59-A323-AC7631377D7F}">
      <dsp:nvSpPr>
        <dsp:cNvPr id="0" name=""/>
        <dsp:cNvSpPr/>
      </dsp:nvSpPr>
      <dsp:spPr>
        <a:xfrm>
          <a:off x="0" y="1505430"/>
          <a:ext cx="8229600" cy="137825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kern="1200" dirty="0">
              <a:solidFill>
                <a:schemeClr val="accent6">
                  <a:lumMod val="75000"/>
                </a:schemeClr>
              </a:solidFill>
            </a:rPr>
            <a:t>A logical schema can be defined as the design of the database at its logical level. In this level, the programmers, as well as the database administrator (DBA), work. At this level, data can be described as certain types of data records that can be stored in the form of data structures. However, the internal details (such as an implementation of data structure) will be remaining hidden at this level.</a:t>
          </a:r>
        </a:p>
      </dsp:txBody>
      <dsp:txXfrm>
        <a:off x="67281" y="1572711"/>
        <a:ext cx="8095038" cy="1243697"/>
      </dsp:txXfrm>
    </dsp:sp>
    <dsp:sp modelId="{CAEF37E2-899D-4774-873D-24809ECA0B59}">
      <dsp:nvSpPr>
        <dsp:cNvPr id="0" name=""/>
        <dsp:cNvSpPr/>
      </dsp:nvSpPr>
      <dsp:spPr>
        <a:xfrm>
          <a:off x="0" y="2929769"/>
          <a:ext cx="8229600" cy="137825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kern="1200" dirty="0">
              <a:solidFill>
                <a:srgbClr val="136D28"/>
              </a:solidFill>
            </a:rPr>
            <a:t>View schema can be defined as the design of the database at the view level, which generally describes end-user interaction with database systems.</a:t>
          </a:r>
        </a:p>
      </dsp:txBody>
      <dsp:txXfrm>
        <a:off x="67281" y="2997050"/>
        <a:ext cx="8095038" cy="1243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CA0AC-6AF0-4E1B-9B1D-E4C981371C08}">
      <dsp:nvSpPr>
        <dsp:cNvPr id="0" name=""/>
        <dsp:cNvSpPr/>
      </dsp:nvSpPr>
      <dsp:spPr>
        <a:xfrm>
          <a:off x="0" y="0"/>
          <a:ext cx="4389120" cy="438912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99951-85C3-4B0C-B327-FE41469819FA}">
      <dsp:nvSpPr>
        <dsp:cNvPr id="0" name=""/>
        <dsp:cNvSpPr/>
      </dsp:nvSpPr>
      <dsp:spPr>
        <a:xfrm>
          <a:off x="2194560" y="0"/>
          <a:ext cx="6035039" cy="438912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For example: Let suppose you are storing students' information on a student's table. At the physical level, these records are described as chunks of storage (in bytes, gigabytes, terabytes, or higher) in memory, and these elements often remain hidden from the programmers. </a:t>
          </a:r>
        </a:p>
      </dsp:txBody>
      <dsp:txXfrm>
        <a:off x="2194560" y="0"/>
        <a:ext cx="6035039" cy="1316738"/>
      </dsp:txXfrm>
    </dsp:sp>
    <dsp:sp modelId="{5130E182-63D9-4B68-8F20-F5DB307F9B3B}">
      <dsp:nvSpPr>
        <dsp:cNvPr id="0" name=""/>
        <dsp:cNvSpPr/>
      </dsp:nvSpPr>
      <dsp:spPr>
        <a:xfrm>
          <a:off x="768097" y="1316738"/>
          <a:ext cx="2852925" cy="2852925"/>
        </a:xfrm>
        <a:prstGeom prst="pie">
          <a:avLst>
            <a:gd name="adj1" fmla="val 5400000"/>
            <a:gd name="adj2" fmla="val 16200000"/>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E9C0C-E379-4F83-B38E-64C1A3DB6E77}">
      <dsp:nvSpPr>
        <dsp:cNvPr id="0" name=""/>
        <dsp:cNvSpPr/>
      </dsp:nvSpPr>
      <dsp:spPr>
        <a:xfrm>
          <a:off x="2194560" y="1316738"/>
          <a:ext cx="6035039" cy="2852925"/>
        </a:xfrm>
        <a:prstGeom prst="rect">
          <a:avLst/>
        </a:prstGeom>
        <a:solidFill>
          <a:schemeClr val="lt1">
            <a:alpha val="90000"/>
            <a:hueOff val="0"/>
            <a:satOff val="0"/>
            <a:lumOff val="0"/>
            <a:alphaOff val="0"/>
          </a:schemeClr>
        </a:solidFill>
        <a:ln w="25400" cap="flat" cmpd="sng" algn="ctr">
          <a:solidFill>
            <a:schemeClr val="accent4">
              <a:hueOff val="-1759972"/>
              <a:satOff val="-18065"/>
              <a:lumOff val="7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logical level; here at a logical level, these records can be illustrated as fields and attributes along with their data type(s); their relationship with each other can be logically implemented. Programmers generally work at this level because they are aware of such things about database systems.</a:t>
          </a:r>
        </a:p>
      </dsp:txBody>
      <dsp:txXfrm>
        <a:off x="2194560" y="1316738"/>
        <a:ext cx="6035039" cy="1316734"/>
      </dsp:txXfrm>
    </dsp:sp>
    <dsp:sp modelId="{EE8452F1-7D8F-4E17-84B0-803F96929CC8}">
      <dsp:nvSpPr>
        <dsp:cNvPr id="0" name=""/>
        <dsp:cNvSpPr/>
      </dsp:nvSpPr>
      <dsp:spPr>
        <a:xfrm>
          <a:off x="1536192" y="2633473"/>
          <a:ext cx="1316734" cy="1316734"/>
        </a:xfrm>
        <a:prstGeom prst="pie">
          <a:avLst>
            <a:gd name="adj1" fmla="val 5400000"/>
            <a:gd name="adj2" fmla="val 16200000"/>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4A2F5-566F-4EED-8B42-C960CB797391}">
      <dsp:nvSpPr>
        <dsp:cNvPr id="0" name=""/>
        <dsp:cNvSpPr/>
      </dsp:nvSpPr>
      <dsp:spPr>
        <a:xfrm>
          <a:off x="2194560" y="2766351"/>
          <a:ext cx="6035039" cy="1050978"/>
        </a:xfrm>
        <a:prstGeom prst="rect">
          <a:avLst/>
        </a:prstGeom>
        <a:solidFill>
          <a:schemeClr val="lt1">
            <a:alpha val="90000"/>
            <a:hueOff val="0"/>
            <a:satOff val="0"/>
            <a:lumOff val="0"/>
            <a:alphaOff val="0"/>
          </a:schemeClr>
        </a:solidFill>
        <a:ln w="25400"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t>At view level, a user can able to interact with the system, with the help of GUI, and enter the details on the screen. The users are not aware of the fact of how the data is stored and what data is stored; such features are hidden from them.</a:t>
          </a:r>
        </a:p>
      </dsp:txBody>
      <dsp:txXfrm>
        <a:off x="2194560" y="2766351"/>
        <a:ext cx="6035039" cy="105097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CE7350-F522-481A-A32C-73EE3B2DEAE7}" type="datetimeFigureOut">
              <a:rPr lang="en-US" smtClean="0"/>
              <a:pPr/>
              <a:t>10/7/2022</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4D696092-A23F-4575-AAF0-D2E4E65D154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3ACE7350-F522-481A-A32C-73EE3B2DEAE7}" type="datetimeFigureOut">
              <a:rPr lang="en-US" smtClean="0"/>
              <a:pPr/>
              <a:t>10/7/2022</a:t>
            </a:fld>
            <a:endParaRPr lang="en-IN"/>
          </a:p>
        </p:txBody>
      </p:sp>
      <p:sp>
        <p:nvSpPr>
          <p:cNvPr id="8" name="Footer Placeholder 7"/>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E7350-F522-481A-A32C-73EE3B2DEAE7}" type="datetimeFigureOut">
              <a:rPr lang="en-US" smtClean="0"/>
              <a:pPr/>
              <a:t>10/7/2022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CE7350-F522-481A-A32C-73EE3B2DEAE7}" type="datetimeFigureOut">
              <a:rPr lang="en-US" smtClean="0"/>
              <a:pPr/>
              <a:t>10/7/2022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CE7350-F522-481A-A32C-73EE3B2DEAE7}" type="datetimeFigureOut">
              <a:rPr lang="en-US" smtClean="0"/>
              <a:pPr/>
              <a:t>10/7/2022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ACE7350-F522-481A-A32C-73EE3B2DEAE7}" type="datetimeFigureOut">
              <a:rPr lang="en-US" smtClean="0"/>
              <a:pPr/>
              <a:t>10/7/2022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E7350-F522-481A-A32C-73EE3B2DEAE7}" type="datetimeFigureOut">
              <a:rPr lang="en-US" smtClean="0"/>
              <a:pPr/>
              <a:t>10/7/2022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E7350-F522-481A-A32C-73EE3B2DEAE7}" type="datetimeFigureOut">
              <a:rPr lang="en-US" smtClean="0"/>
              <a:pPr/>
              <a:t>10/7/2022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696092-A23F-4575-AAF0-D2E4E65D154E}" type="slidenum">
              <a:rPr lang="en-IN" smtClean="0"/>
              <a:pPr/>
              <a:t>‹#›</a:t>
            </a:fld>
            <a:endParaRPr lang="en-IN"/>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CE7350-F522-481A-A32C-73EE3B2DEAE7}" type="datetimeFigureOut">
              <a:rPr lang="en-US" smtClean="0"/>
              <a:pPr/>
              <a:t>10/7/2022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D696092-A23F-4575-AAF0-D2E4E65D154E}"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E7350-F522-481A-A32C-73EE3B2DEAE7}" type="datetimeFigureOut">
              <a:rPr lang="en-US" smtClean="0"/>
              <a:pPr/>
              <a:t>10/7/2022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CE7350-F522-481A-A32C-73EE3B2DEAE7}" type="datetimeFigureOut">
              <a:rPr lang="en-US" smtClean="0"/>
              <a:pPr/>
              <a:t>10/7/2022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CE7350-F522-481A-A32C-73EE3B2DEAE7}" type="datetimeFigureOut">
              <a:rPr lang="en-US" smtClean="0"/>
              <a:pPr/>
              <a:t>10/7/2022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E7350-F522-481A-A32C-73EE3B2DEAE7}" type="datetimeFigureOut">
              <a:rPr lang="en-US" smtClean="0"/>
              <a:pPr/>
              <a:t>10/7/2022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CE7350-F522-481A-A32C-73EE3B2DEAE7}" type="datetimeFigureOut">
              <a:rPr lang="en-US" smtClean="0"/>
              <a:pPr/>
              <a:t>10/7/2022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D696092-A23F-4575-AAF0-D2E4E65D154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CE7350-F522-481A-A32C-73EE3B2DEAE7}" type="datetimeFigureOut">
              <a:rPr lang="en-US" smtClean="0"/>
              <a:pPr/>
              <a:t>10/7/2022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4D696092-A23F-4575-AAF0-D2E4E65D154E}"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CE7350-F522-481A-A32C-73EE3B2DEAE7}" type="datetimeFigureOut">
              <a:rPr lang="en-US" smtClean="0"/>
              <a:pPr/>
              <a:t>10/7/2022</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696092-A23F-4575-AAF0-D2E4E65D154E}"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CE7350-F522-481A-A32C-73EE3B2DEAE7}" type="datetimeFigureOut">
              <a:rPr lang="en-US" smtClean="0"/>
              <a:pPr/>
              <a:t>10/7/2022</a:t>
            </a:fld>
            <a:endParaRPr lang="en-IN"/>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IN"/>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D696092-A23F-4575-AAF0-D2E4E65D154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w3schools.in/dbms/databa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quiz.geeksforgeeks.org/acid-properties-in-dbm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ADBMS</a:t>
            </a:r>
          </a:p>
        </p:txBody>
      </p:sp>
      <p:sp>
        <p:nvSpPr>
          <p:cNvPr id="3" name="Subtitle 2"/>
          <p:cNvSpPr>
            <a:spLocks noGrp="1"/>
          </p:cNvSpPr>
          <p:nvPr>
            <p:ph type="subTitle" idx="1"/>
          </p:nvPr>
        </p:nvSpPr>
        <p:spPr/>
        <p:txBody>
          <a:bodyPr/>
          <a:lstStyle/>
          <a:p>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3143240" y="3714752"/>
            <a:ext cx="2238375" cy="762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85000" lnSpcReduction="20000"/>
          </a:bodyPr>
          <a:lstStyle/>
          <a:p>
            <a:r>
              <a:rPr lang="en-IN" dirty="0"/>
              <a:t>Otherwise in file system, separate files have to be created for each user containing the amount of data that they can access. Moreover, if a user has to extract specific data, then he needs a code/application to process that task in case of file system, e.g. Suppose a manager needs a list of all employees having salary greater than X. Then we need to write business logic for the same in case data is stored in files.</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3448020"/>
            <a:ext cx="4038600" cy="13795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lstStyle/>
          <a:p>
            <a:r>
              <a:rPr lang="en-IN" dirty="0"/>
              <a:t> In case of DBMS, it provides easy access of data through queries, (e.g., </a:t>
            </a:r>
            <a:r>
              <a:rPr lang="en-IN" b="1" dirty="0"/>
              <a:t>SELECT</a:t>
            </a:r>
            <a:r>
              <a:rPr lang="en-IN" dirty="0"/>
              <a:t> queries) and whole logic need not be rewritten. Users can specify exactly what they want to extract out of the data</a:t>
            </a:r>
          </a:p>
          <a:p>
            <a:endParaRPr lang="en-IN"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3448020"/>
            <a:ext cx="4038600" cy="13795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7500" lnSpcReduction="20000"/>
          </a:bodyPr>
          <a:lstStyle/>
          <a:p>
            <a:r>
              <a:rPr lang="en-IN" b="1" dirty="0"/>
              <a:t>6) Integrity constraints:</a:t>
            </a:r>
            <a:r>
              <a:rPr lang="en-IN" dirty="0"/>
              <a:t> Data stored in databases must satisfy integrity constraints. For example, Consider a database schema consisting of the various educational programs offered by a university such as(</a:t>
            </a:r>
            <a:r>
              <a:rPr lang="en-IN" dirty="0" err="1"/>
              <a:t>B.Tech</a:t>
            </a:r>
            <a:r>
              <a:rPr lang="en-IN" dirty="0"/>
              <a:t>/</a:t>
            </a:r>
            <a:r>
              <a:rPr lang="en-IN" dirty="0" err="1"/>
              <a:t>M.Tech</a:t>
            </a:r>
            <a:r>
              <a:rPr lang="en-IN" dirty="0"/>
              <a:t>/</a:t>
            </a:r>
            <a:r>
              <a:rPr lang="en-IN" dirty="0" err="1"/>
              <a:t>B.Sc</a:t>
            </a:r>
            <a:r>
              <a:rPr lang="en-IN" dirty="0"/>
              <a:t>/</a:t>
            </a:r>
            <a:r>
              <a:rPr lang="en-IN" dirty="0" err="1"/>
              <a:t>M.Sc</a:t>
            </a:r>
            <a:r>
              <a:rPr lang="en-IN" dirty="0"/>
              <a:t>/BCA/MCA) etc. Then we have a schema of students enrolled in these programs.</a:t>
            </a:r>
          </a:p>
          <a:p>
            <a:r>
              <a:rPr lang="en-IN" dirty="0"/>
              <a:t> A DBMS ensures that it is only out of one of the programs offered schema , that the student is enrolled in, i.e. Not anything out of the blue. Hence, database integrity is preserved.</a:t>
            </a: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2617358"/>
            <a:ext cx="4038600" cy="304092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0000" lnSpcReduction="20000"/>
          </a:bodyPr>
          <a:lstStyle/>
          <a:p>
            <a:pPr fontAlgn="base"/>
            <a:r>
              <a:rPr lang="en-IN" dirty="0"/>
              <a:t>Apart from the above mentioned features a database management also provides the following:</a:t>
            </a:r>
          </a:p>
          <a:p>
            <a:pPr lvl="1" fontAlgn="base"/>
            <a:r>
              <a:rPr lang="en-IN" b="1" dirty="0"/>
              <a:t>Multiple User Interface</a:t>
            </a:r>
            <a:endParaRPr lang="en-IN" dirty="0"/>
          </a:p>
          <a:p>
            <a:pPr lvl="1" fontAlgn="base"/>
            <a:r>
              <a:rPr lang="en-IN" b="1" dirty="0"/>
              <a:t>Data scalability, expandability and flexibility</a:t>
            </a:r>
            <a:r>
              <a:rPr lang="en-IN" dirty="0"/>
              <a:t>: We can change schema of the database, all schema will be updated according to it.</a:t>
            </a:r>
          </a:p>
          <a:p>
            <a:pPr lvl="1" fontAlgn="base"/>
            <a:r>
              <a:rPr lang="en-IN" dirty="0"/>
              <a:t>Overall the time for developing an application is reduced.</a:t>
            </a:r>
          </a:p>
          <a:p>
            <a:pPr lvl="1" fontAlgn="base"/>
            <a:r>
              <a:rPr lang="en-IN" b="1" dirty="0"/>
              <a:t>Security:</a:t>
            </a:r>
            <a:r>
              <a:rPr lang="en-IN" dirty="0"/>
              <a:t> Simplifies data storage as it is possible to assign security permissions allowing restricted access to data.</a:t>
            </a:r>
          </a:p>
          <a:p>
            <a:endParaRPr lang="en-IN"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786314" y="1857364"/>
            <a:ext cx="4038600" cy="331927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graphicFrame>
        <p:nvGraphicFramePr>
          <p:cNvPr id="8" name="Content Placeholder 7"/>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half" idx="1"/>
          </p:nvPr>
        </p:nvGraphicFramePr>
        <p:xfrm>
          <a:off x="457200" y="1920875"/>
          <a:ext cx="4038600" cy="443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sz="half" idx="2"/>
          </p:nvPr>
        </p:nvPicPr>
        <p:blipFill>
          <a:blip r:embed="rId7" cstate="print"/>
          <a:srcRect/>
          <a:stretch>
            <a:fillRect/>
          </a:stretch>
        </p:blipFill>
        <p:spPr bwMode="auto">
          <a:xfrm>
            <a:off x="4648200" y="2750533"/>
            <a:ext cx="4038600" cy="277457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Text Placeholder 4"/>
          <p:cNvSpPr>
            <a:spLocks noGrp="1"/>
          </p:cNvSpPr>
          <p:nvPr>
            <p:ph type="body" idx="1"/>
          </p:nvPr>
        </p:nvSpPr>
        <p:spPr/>
        <p:txBody>
          <a:bodyPr/>
          <a:lstStyle/>
          <a:p>
            <a:endParaRPr lang="en-IN" dirty="0"/>
          </a:p>
        </p:txBody>
      </p:sp>
      <p:sp>
        <p:nvSpPr>
          <p:cNvPr id="6" name="Text Placeholder 5"/>
          <p:cNvSpPr>
            <a:spLocks noGrp="1"/>
          </p:cNvSpPr>
          <p:nvPr>
            <p:ph type="body" sz="half" idx="3"/>
          </p:nvPr>
        </p:nvSpPr>
        <p:spPr/>
        <p:txBody>
          <a:bodyPr/>
          <a:lstStyle/>
          <a:p>
            <a:endParaRPr lang="en-IN" dirty="0"/>
          </a:p>
        </p:txBody>
      </p:sp>
      <p:sp>
        <p:nvSpPr>
          <p:cNvPr id="3" name="Content Placeholder 2"/>
          <p:cNvSpPr>
            <a:spLocks noGrp="1"/>
          </p:cNvSpPr>
          <p:nvPr>
            <p:ph sz="quarter" idx="2"/>
          </p:nvPr>
        </p:nvSpPr>
        <p:spPr/>
        <p:txBody>
          <a:bodyPr>
            <a:normAutofit fontScale="77500" lnSpcReduction="20000"/>
          </a:bodyPr>
          <a:lstStyle/>
          <a:p>
            <a:pPr fontAlgn="base"/>
            <a:r>
              <a:rPr lang="en-IN" dirty="0"/>
              <a:t>There are mainly </a:t>
            </a:r>
            <a:r>
              <a:rPr lang="en-IN" b="1" dirty="0"/>
              <a:t>3 </a:t>
            </a:r>
            <a:r>
              <a:rPr lang="en-IN" dirty="0"/>
              <a:t>levels of data abstraction:</a:t>
            </a:r>
          </a:p>
          <a:p>
            <a:pPr fontAlgn="base"/>
            <a:r>
              <a:rPr lang="en-IN" b="1" dirty="0"/>
              <a:t>Physical</a:t>
            </a:r>
            <a:r>
              <a:rPr lang="en-IN" dirty="0"/>
              <a:t>: This is the lowest level of data abstraction. It tells us how the data is actually stored in memory. The access methods like sequential or random access and file organisation methods like B+ trees, hashing used for the same. Usability, size of memory, and the number of times the records are factors which we need to know while designing the database.</a:t>
            </a:r>
            <a:br>
              <a:rPr lang="en-IN" dirty="0"/>
            </a:br>
            <a:r>
              <a:rPr lang="en-IN" dirty="0"/>
              <a:t>Suppose we need to store the details of an employee. Blocks of storage and the amount of memory used for these purposes is kept hidden from the user.</a:t>
            </a:r>
          </a:p>
          <a:p>
            <a:endParaRPr lang="en-IN" dirty="0"/>
          </a:p>
        </p:txBody>
      </p:sp>
      <p:pic>
        <p:nvPicPr>
          <p:cNvPr id="8" name="Picture 2"/>
          <p:cNvPicPr>
            <a:picLocks noGrp="1" noChangeAspect="1" noChangeArrowheads="1"/>
          </p:cNvPicPr>
          <p:nvPr>
            <p:ph sz="quarter" idx="4"/>
          </p:nvPr>
        </p:nvPicPr>
        <p:blipFill>
          <a:blip r:embed="rId2" cstate="print"/>
          <a:srcRect/>
          <a:stretch>
            <a:fillRect/>
          </a:stretch>
        </p:blipFill>
        <p:spPr bwMode="auto">
          <a:xfrm>
            <a:off x="4694484" y="2804523"/>
            <a:ext cx="3942857" cy="326666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Text Placeholder 4"/>
          <p:cNvSpPr>
            <a:spLocks noGrp="1"/>
          </p:cNvSpPr>
          <p:nvPr>
            <p:ph type="body" idx="1"/>
          </p:nvPr>
        </p:nvSpPr>
        <p:spPr/>
        <p:txBody>
          <a:bodyPr/>
          <a:lstStyle/>
          <a:p>
            <a:endParaRPr lang="en-IN"/>
          </a:p>
        </p:txBody>
      </p:sp>
      <p:sp>
        <p:nvSpPr>
          <p:cNvPr id="6" name="Text Placeholder 5"/>
          <p:cNvSpPr>
            <a:spLocks noGrp="1"/>
          </p:cNvSpPr>
          <p:nvPr>
            <p:ph type="body" sz="half" idx="3"/>
          </p:nvPr>
        </p:nvSpPr>
        <p:spPr/>
        <p:txBody>
          <a:bodyPr/>
          <a:lstStyle/>
          <a:p>
            <a:endParaRPr lang="en-IN"/>
          </a:p>
        </p:txBody>
      </p:sp>
      <p:sp>
        <p:nvSpPr>
          <p:cNvPr id="3" name="Content Placeholder 2"/>
          <p:cNvSpPr>
            <a:spLocks noGrp="1"/>
          </p:cNvSpPr>
          <p:nvPr>
            <p:ph sz="quarter" idx="2"/>
          </p:nvPr>
        </p:nvSpPr>
        <p:spPr/>
        <p:txBody>
          <a:bodyPr>
            <a:normAutofit fontScale="92500" lnSpcReduction="10000"/>
          </a:bodyPr>
          <a:lstStyle/>
          <a:p>
            <a:r>
              <a:rPr lang="en-IN" b="1" dirty="0"/>
              <a:t>Logical</a:t>
            </a:r>
            <a:r>
              <a:rPr lang="en-IN" dirty="0"/>
              <a:t>: This level comprises of the information that is actually stored in the database in the form of tables. It also stores the relationship among the data entities in relatively simple structures. At this level, the information available to the user at the view level is unknown.</a:t>
            </a:r>
            <a:br>
              <a:rPr lang="en-IN" dirty="0"/>
            </a:br>
            <a:r>
              <a:rPr lang="en-IN" dirty="0"/>
              <a:t>We can store the various attributes of an employee and relationships, e.g. with the manager can also be stored.</a:t>
            </a:r>
          </a:p>
        </p:txBody>
      </p:sp>
      <p:pic>
        <p:nvPicPr>
          <p:cNvPr id="8" name="Picture 2"/>
          <p:cNvPicPr>
            <a:picLocks noGrp="1" noChangeAspect="1" noChangeArrowheads="1"/>
          </p:cNvPicPr>
          <p:nvPr>
            <p:ph sz="quarter" idx="4"/>
          </p:nvPr>
        </p:nvPicPr>
        <p:blipFill>
          <a:blip r:embed="rId2" cstate="print"/>
          <a:srcRect/>
          <a:stretch>
            <a:fillRect/>
          </a:stretch>
        </p:blipFill>
        <p:spPr bwMode="auto">
          <a:xfrm>
            <a:off x="4694484" y="2804523"/>
            <a:ext cx="3942857" cy="326666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Text Placeholder 4"/>
          <p:cNvSpPr>
            <a:spLocks noGrp="1"/>
          </p:cNvSpPr>
          <p:nvPr>
            <p:ph type="body" idx="1"/>
          </p:nvPr>
        </p:nvSpPr>
        <p:spPr/>
        <p:txBody>
          <a:bodyPr/>
          <a:lstStyle/>
          <a:p>
            <a:endParaRPr lang="en-IN"/>
          </a:p>
        </p:txBody>
      </p:sp>
      <p:sp>
        <p:nvSpPr>
          <p:cNvPr id="6" name="Text Placeholder 5"/>
          <p:cNvSpPr>
            <a:spLocks noGrp="1"/>
          </p:cNvSpPr>
          <p:nvPr>
            <p:ph type="body" sz="half" idx="3"/>
          </p:nvPr>
        </p:nvSpPr>
        <p:spPr/>
        <p:txBody>
          <a:bodyPr/>
          <a:lstStyle/>
          <a:p>
            <a:endParaRPr lang="en-IN"/>
          </a:p>
        </p:txBody>
      </p:sp>
      <p:sp>
        <p:nvSpPr>
          <p:cNvPr id="3" name="Content Placeholder 2"/>
          <p:cNvSpPr>
            <a:spLocks noGrp="1"/>
          </p:cNvSpPr>
          <p:nvPr>
            <p:ph sz="quarter" idx="2"/>
          </p:nvPr>
        </p:nvSpPr>
        <p:spPr/>
        <p:txBody>
          <a:bodyPr>
            <a:normAutofit fontScale="92500" lnSpcReduction="20000"/>
          </a:bodyPr>
          <a:lstStyle/>
          <a:p>
            <a:r>
              <a:rPr lang="en-IN" b="1" dirty="0"/>
              <a:t>View</a:t>
            </a:r>
            <a:r>
              <a:rPr lang="en-IN" dirty="0"/>
              <a:t>: This is the highest level of abstraction. Only a part of the actual database is viewed by the users. This level exists to ease the accessibility of the database by an individual user. Users view data in the form of rows and columns. Tables and relations are used to store data. Multiple views of the same database may exist. Users can just view the data and interact with the database, storage and implementation details are hidden from them.</a:t>
            </a:r>
          </a:p>
        </p:txBody>
      </p:sp>
      <p:pic>
        <p:nvPicPr>
          <p:cNvPr id="8" name="Picture 2"/>
          <p:cNvPicPr>
            <a:picLocks noGrp="1" noChangeAspect="1" noChangeArrowheads="1"/>
          </p:cNvPicPr>
          <p:nvPr>
            <p:ph sz="quarter" idx="4"/>
          </p:nvPr>
        </p:nvPicPr>
        <p:blipFill>
          <a:blip r:embed="rId2" cstate="print"/>
          <a:srcRect/>
          <a:stretch>
            <a:fillRect/>
          </a:stretch>
        </p:blipFill>
        <p:spPr bwMode="auto">
          <a:xfrm>
            <a:off x="4694484" y="2804523"/>
            <a:ext cx="3942857" cy="326666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1428728" y="1714488"/>
            <a:ext cx="6215105" cy="450059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NEED FOR DBMS</a:t>
            </a:r>
          </a:p>
        </p:txBody>
      </p:sp>
      <p:sp>
        <p:nvSpPr>
          <p:cNvPr id="3" name="Content Placeholder 2"/>
          <p:cNvSpPr>
            <a:spLocks noGrp="1"/>
          </p:cNvSpPr>
          <p:nvPr>
            <p:ph sz="half" idx="1"/>
          </p:nvPr>
        </p:nvSpPr>
        <p:spPr/>
        <p:txBody>
          <a:bodyPr>
            <a:normAutofit fontScale="77500" lnSpcReduction="20000"/>
          </a:bodyPr>
          <a:lstStyle/>
          <a:p>
            <a:pPr fontAlgn="base"/>
            <a:r>
              <a:rPr lang="en-IN" b="0" dirty="0"/>
              <a:t>Need for DBMS</a:t>
            </a:r>
          </a:p>
          <a:p>
            <a:pPr fontAlgn="base"/>
            <a:r>
              <a:rPr lang="en-IN" dirty="0"/>
              <a:t>A </a:t>
            </a:r>
            <a:r>
              <a:rPr lang="en-IN" b="1" dirty="0"/>
              <a:t>D</a:t>
            </a:r>
            <a:r>
              <a:rPr lang="en-IN" dirty="0"/>
              <a:t>ata </a:t>
            </a:r>
            <a:r>
              <a:rPr lang="en-IN" b="1" dirty="0"/>
              <a:t>B</a:t>
            </a:r>
            <a:r>
              <a:rPr lang="en-IN" dirty="0"/>
              <a:t>ase </a:t>
            </a:r>
            <a:r>
              <a:rPr lang="en-IN" b="1" dirty="0"/>
              <a:t>M</a:t>
            </a:r>
            <a:r>
              <a:rPr lang="en-IN" dirty="0"/>
              <a:t>anagement </a:t>
            </a:r>
            <a:r>
              <a:rPr lang="en-IN" b="1" dirty="0"/>
              <a:t>S</a:t>
            </a:r>
            <a:r>
              <a:rPr lang="en-IN" dirty="0"/>
              <a:t>ystem is a system software for easy, efficient and reliable data processing and management. It can be used for:</a:t>
            </a:r>
          </a:p>
          <a:p>
            <a:pPr fontAlgn="base"/>
            <a:r>
              <a:rPr lang="en-IN" dirty="0"/>
              <a:t>Creation of a database.</a:t>
            </a:r>
          </a:p>
          <a:p>
            <a:pPr fontAlgn="base"/>
            <a:r>
              <a:rPr lang="en-IN" dirty="0"/>
              <a:t>Retrieval of information from the database.</a:t>
            </a:r>
          </a:p>
          <a:p>
            <a:pPr fontAlgn="base"/>
            <a:r>
              <a:rPr lang="en-IN" dirty="0"/>
              <a:t>Updating the database.</a:t>
            </a:r>
          </a:p>
          <a:p>
            <a:pPr fontAlgn="base"/>
            <a:r>
              <a:rPr lang="en-IN" dirty="0"/>
              <a:t>Managing a database.</a:t>
            </a:r>
          </a:p>
          <a:p>
            <a:pPr fontAlgn="base"/>
            <a:r>
              <a:rPr lang="en-IN" dirty="0"/>
              <a:t>It provides us with the many functionalities and is more advantageous than the traditional file system in many ways listed below:</a:t>
            </a:r>
          </a:p>
          <a:p>
            <a:endParaRPr lang="en-IN"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2145443"/>
            <a:ext cx="4038600" cy="398475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The main purpose of data abstraction is achieving data independence in order to save time and cost required when the database is modified or altered.</a:t>
            </a:r>
            <a:br>
              <a:rPr lang="en-IN" dirty="0"/>
            </a:br>
            <a:r>
              <a:rPr lang="en-IN" dirty="0"/>
              <a:t>We have namely two levels of data independence arising from these levels of abstraction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pPr fontAlgn="base"/>
            <a:r>
              <a:rPr lang="en-IN" b="1" dirty="0"/>
              <a:t>Physical level data independence</a:t>
            </a:r>
            <a:r>
              <a:rPr lang="en-IN" dirty="0"/>
              <a:t> : It refers to the characteristic of being able to modify the physical schema without any alterations to the conceptual or logical schema, done for optimisation purposes, e.g., Conceptual structure of the database would not be affected by any change in storage size of the database system server. Changing from sequential to random access files is one such </a:t>
            </a:r>
            <a:r>
              <a:rPr lang="en-IN" dirty="0" err="1"/>
              <a:t>example.These</a:t>
            </a:r>
            <a:r>
              <a:rPr lang="en-IN" dirty="0"/>
              <a:t> alterations or modifications to the physical structure may include:</a:t>
            </a:r>
          </a:p>
          <a:p>
            <a:pPr fontAlgn="base"/>
            <a:r>
              <a:rPr lang="en-IN" dirty="0"/>
              <a:t>Utilising new storage devices.</a:t>
            </a:r>
          </a:p>
          <a:p>
            <a:pPr fontAlgn="base"/>
            <a:r>
              <a:rPr lang="en-IN" dirty="0"/>
              <a:t>Modifying data structures used for storage.</a:t>
            </a:r>
          </a:p>
          <a:p>
            <a:pPr fontAlgn="base"/>
            <a:r>
              <a:rPr lang="en-IN" dirty="0"/>
              <a:t>Altering indexes or using alternative file organisation techniques etc.</a:t>
            </a:r>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a:t>Logical level data independence:</a:t>
            </a:r>
            <a:r>
              <a:rPr lang="en-IN" dirty="0"/>
              <a:t> It refers characteristic of being able to modify the logical schema without affecting the external schema or application program. The user view of the data would not be affected by any changes to the conceptual view of the data. These changes may include insertion or deletion of attributes, altering table structures entities or relationships to the logical schema etc.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 database management system (DBMS) refers to the technology for creating and managing </a:t>
            </a:r>
            <a:r>
              <a:rPr lang="en-IN" dirty="0">
                <a:hlinkClick r:id="rId2"/>
              </a:rPr>
              <a:t>databases</a:t>
            </a:r>
            <a:r>
              <a:rPr lang="en-IN" dirty="0"/>
              <a:t>. DBMS is a software tool to organize (create, retrieve, update, and manage) data in a database.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t>The main aim of a DBMS is to supply a way to store up and retrieve database information that is both convenient and efficient. By data, we mean known facts that can be recorded and that have embedded meaning. Usually, people use software such as DBASE IV or V, Microsoft ACCESS, or EXCEL to store data in the form of a database. A datum is a unit of data. Meaningful data combined to form information. Hence, information is interpreted data - data provided with semantics. MS. ACCESS is one of the most common examples of database management software.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a:t>Knowledge refers to the useful use of information. As you know, that information can be transported, stored, and shared without any problems and difficulties, but the same cannot be said about knowledge. Knowledge necessarily involves personal experience and practice.</a:t>
            </a:r>
          </a:p>
          <a:p>
            <a:r>
              <a:rPr lang="en-IN" dirty="0"/>
              <a:t>Database systems are meant to handle an extensive collection of information. Management of data involves both defining structures for storage of information and providing mechanisms that can do the manipulation of those stored information. Moreover, the database system must ensure the safety of the information stored, despite system crashes or attempts at unauthorized access.</a:t>
            </a:r>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WHY USE DBMS</a:t>
            </a:r>
          </a:p>
        </p:txBody>
      </p:sp>
      <p:sp>
        <p:nvSpPr>
          <p:cNvPr id="3" name="Content Placeholder 2"/>
          <p:cNvSpPr>
            <a:spLocks noGrp="1"/>
          </p:cNvSpPr>
          <p:nvPr>
            <p:ph idx="1"/>
          </p:nvPr>
        </p:nvSpPr>
        <p:spPr/>
        <p:txBody>
          <a:bodyPr/>
          <a:lstStyle/>
          <a:p>
            <a:r>
              <a:rPr lang="en-IN" dirty="0"/>
              <a:t>To develop software applications In less time.</a:t>
            </a:r>
          </a:p>
          <a:p>
            <a:r>
              <a:rPr lang="en-IN" dirty="0"/>
              <a:t>Data independence and efficient use of data.</a:t>
            </a:r>
          </a:p>
          <a:p>
            <a:r>
              <a:rPr lang="en-IN" dirty="0"/>
              <a:t>For uniform data administration.</a:t>
            </a:r>
          </a:p>
          <a:p>
            <a:r>
              <a:rPr lang="en-IN" dirty="0"/>
              <a:t>For data integrity and security.</a:t>
            </a:r>
          </a:p>
          <a:p>
            <a:r>
              <a:rPr lang="en-IN" dirty="0"/>
              <a:t>For concurrent access to data, and data recovery from crashes.</a:t>
            </a:r>
          </a:p>
          <a:p>
            <a:r>
              <a:rPr lang="en-IN" dirty="0"/>
              <a:t>To use user-friendly declarative query language.</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Where it is used?</a:t>
            </a:r>
          </a:p>
        </p:txBody>
      </p:sp>
      <p:sp>
        <p:nvSpPr>
          <p:cNvPr id="3" name="Content Placeholder 2"/>
          <p:cNvSpPr>
            <a:spLocks noGrp="1"/>
          </p:cNvSpPr>
          <p:nvPr>
            <p:ph idx="1"/>
          </p:nvPr>
        </p:nvSpPr>
        <p:spPr/>
        <p:txBody>
          <a:bodyPr/>
          <a:lstStyle/>
          <a:p>
            <a:r>
              <a:rPr lang="en-IN" dirty="0"/>
              <a:t>Airlines: reservations, schedules, etc</a:t>
            </a:r>
          </a:p>
          <a:p>
            <a:r>
              <a:rPr lang="en-IN" dirty="0"/>
              <a:t>Telecom: calls made, customer details, network usage, etc</a:t>
            </a:r>
          </a:p>
          <a:p>
            <a:r>
              <a:rPr lang="en-IN" dirty="0"/>
              <a:t>Universities: registration, results, grades, etc</a:t>
            </a:r>
          </a:p>
          <a:p>
            <a:r>
              <a:rPr lang="en-IN" dirty="0"/>
              <a:t>Sales: products, purchases, customers, etc</a:t>
            </a:r>
          </a:p>
          <a:p>
            <a:r>
              <a:rPr lang="en-IN" dirty="0"/>
              <a:t>Banking: all transactions etc</a:t>
            </a:r>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Advantages of DBMS</a:t>
            </a:r>
          </a:p>
        </p:txBody>
      </p:sp>
      <p:sp>
        <p:nvSpPr>
          <p:cNvPr id="3" name="Content Placeholder 2"/>
          <p:cNvSpPr>
            <a:spLocks noGrp="1"/>
          </p:cNvSpPr>
          <p:nvPr>
            <p:ph idx="1"/>
          </p:nvPr>
        </p:nvSpPr>
        <p:spPr/>
        <p:txBody>
          <a:bodyPr>
            <a:normAutofit fontScale="77500" lnSpcReduction="20000"/>
          </a:bodyPr>
          <a:lstStyle/>
          <a:p>
            <a:r>
              <a:rPr lang="en-IN" dirty="0"/>
              <a:t>A DBMS manages data and has many benefits. These are:</a:t>
            </a:r>
          </a:p>
          <a:p>
            <a:r>
              <a:rPr lang="en-IN" dirty="0"/>
              <a:t>Data independence: Application programs should be as free or independent as possible from details of data representation and storage. DBMS can supply an abstract view of the data for insulating application code from such facts.</a:t>
            </a:r>
          </a:p>
          <a:p>
            <a:r>
              <a:rPr lang="en-IN" dirty="0"/>
              <a:t>Efficient data access: DBMS utilizes a mixture of sophisticated concepts and techniques for storing and retrieving data competently. This feature becomes important in cases where the data is stored on external storage devices.</a:t>
            </a:r>
          </a:p>
          <a:p>
            <a:r>
              <a:rPr lang="en-IN" dirty="0"/>
              <a:t>Data integrity and security: If data is accessed through the DBMS, the DBMS can enforce integrity constraints on the data.</a:t>
            </a:r>
          </a:p>
          <a:p>
            <a:r>
              <a:rPr lang="en-IN" dirty="0"/>
              <a:t>Data administration: When several users share the data, integrating the administration of data can offer significant improvements. Experienced professionals understand the nature of the data being managed and can be responsible for organizing the data representation to reduce redundancy and make the data to retrieve efficiently.</a:t>
            </a: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Components of DBMS</a:t>
            </a:r>
          </a:p>
        </p:txBody>
      </p:sp>
      <p:sp>
        <p:nvSpPr>
          <p:cNvPr id="3" name="Content Placeholder 2"/>
          <p:cNvSpPr>
            <a:spLocks noGrp="1"/>
          </p:cNvSpPr>
          <p:nvPr>
            <p:ph idx="1"/>
          </p:nvPr>
        </p:nvSpPr>
        <p:spPr/>
        <p:txBody>
          <a:bodyPr>
            <a:normAutofit/>
          </a:bodyPr>
          <a:lstStyle/>
          <a:p>
            <a:r>
              <a:rPr lang="en-IN" dirty="0"/>
              <a:t>Users: Users may be of any kind such as DB administrator, System developer, or database users.</a:t>
            </a:r>
          </a:p>
          <a:p>
            <a:r>
              <a:rPr lang="en-IN" dirty="0"/>
              <a:t>Database application: Database application may be Departmental, Personal, organization's and / or Internal.</a:t>
            </a:r>
          </a:p>
          <a:p>
            <a:r>
              <a:rPr lang="en-IN" dirty="0"/>
              <a:t>DBMS: Software that allows users to create and manipulate database access,</a:t>
            </a:r>
          </a:p>
          <a:p>
            <a:r>
              <a:rPr lang="en-IN" dirty="0"/>
              <a:t>Database: Collection of logical data as a single unit.</a:t>
            </a:r>
          </a:p>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0000" lnSpcReduction="20000"/>
          </a:bodyPr>
          <a:lstStyle/>
          <a:p>
            <a:r>
              <a:rPr lang="en-IN" b="1" dirty="0"/>
              <a:t>1) Processing Queries and Object Management</a:t>
            </a:r>
            <a:r>
              <a:rPr lang="en-IN" dirty="0"/>
              <a:t>:</a:t>
            </a:r>
            <a:br>
              <a:rPr lang="en-IN" dirty="0"/>
            </a:br>
            <a:r>
              <a:rPr lang="en-IN" dirty="0"/>
              <a:t>In traditional file systems, we cannot store data in the form of objects.</a:t>
            </a:r>
          </a:p>
          <a:p>
            <a:r>
              <a:rPr lang="en-IN" dirty="0"/>
              <a:t> In practical-world applications, data is stored in objects and not files. So in a file system, some application software maps the data stored in files to objects so that can be used further.</a:t>
            </a:r>
            <a:br>
              <a:rPr lang="en-IN" dirty="0"/>
            </a:br>
            <a:r>
              <a:rPr lang="en-IN" dirty="0"/>
              <a:t>We can directly store data in the form of objects in a database management system. </a:t>
            </a:r>
          </a:p>
          <a:p>
            <a:r>
              <a:rPr lang="en-IN" dirty="0"/>
              <a:t>Application level code needs to be written to handle, store and scan through the data in a file system whereas a DBMS gives us the ability to query the database.</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2761189"/>
            <a:ext cx="4038600" cy="275325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Database Environment</a:t>
            </a:r>
          </a:p>
        </p:txBody>
      </p:sp>
      <p:sp>
        <p:nvSpPr>
          <p:cNvPr id="3" name="Content Placeholder 2"/>
          <p:cNvSpPr>
            <a:spLocks noGrp="1"/>
          </p:cNvSpPr>
          <p:nvPr>
            <p:ph idx="1"/>
          </p:nvPr>
        </p:nvSpPr>
        <p:spPr/>
        <p:txBody>
          <a:bodyPr>
            <a:normAutofit/>
          </a:bodyPr>
          <a:lstStyle/>
          <a:p>
            <a:r>
              <a:rPr lang="en-IN" dirty="0"/>
              <a:t>Users: Users may be of any kind such as DB administrator, System developer, or database users.</a:t>
            </a:r>
          </a:p>
          <a:p>
            <a:r>
              <a:rPr lang="en-IN" dirty="0"/>
              <a:t>Database application: Database application may be Departmental, Personal, organization's and / or Internal.</a:t>
            </a:r>
          </a:p>
          <a:p>
            <a:r>
              <a:rPr lang="en-IN" dirty="0"/>
              <a:t>DBMS: Software that allows users to create and manipulate database access,</a:t>
            </a:r>
          </a:p>
          <a:p>
            <a:r>
              <a:rPr lang="en-IN" dirty="0"/>
              <a:t>Database: Collection of logical data as a single unit.</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Database Environment</a:t>
            </a:r>
          </a:p>
        </p:txBody>
      </p:sp>
      <p:sp>
        <p:nvSpPr>
          <p:cNvPr id="3" name="Content Placeholder 2"/>
          <p:cNvSpPr>
            <a:spLocks noGrp="1"/>
          </p:cNvSpPr>
          <p:nvPr>
            <p:ph idx="1"/>
          </p:nvPr>
        </p:nvSpPr>
        <p:spPr/>
        <p:txBody>
          <a:bodyPr>
            <a:normAutofit/>
          </a:bodyPr>
          <a:lstStyle/>
          <a:p>
            <a:r>
              <a:rPr lang="en-IN" dirty="0"/>
              <a:t>A database environment is a collective system of components that comprise and regulates the group of data, management, and use of data, which consist of software, hardware, people, techniques of handling database, and the data also.</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vert="horz">
            <a:normAutofit fontScale="85000" lnSpcReduction="20000"/>
          </a:bodyPr>
          <a:lstStyle/>
          <a:p>
            <a:r>
              <a:rPr lang="en-IN" dirty="0">
                <a:solidFill>
                  <a:srgbClr val="FF0000"/>
                </a:solidFill>
              </a:rPr>
              <a:t>Hardware</a:t>
            </a:r>
          </a:p>
          <a:p>
            <a:r>
              <a:rPr lang="en-IN" dirty="0"/>
              <a:t>Here, the hardware in a database environment means the computers and computer peripherals that are being used to manage a database</a:t>
            </a:r>
          </a:p>
          <a:p>
            <a:r>
              <a:rPr lang="en-IN" dirty="0">
                <a:solidFill>
                  <a:srgbClr val="FF0000"/>
                </a:solidFill>
              </a:rPr>
              <a:t>Software:</a:t>
            </a:r>
          </a:p>
          <a:p>
            <a:r>
              <a:rPr lang="en-IN" dirty="0"/>
              <a:t>The whole thing right from the operating system (OS) to the application programs that include database management software like M.S. Access or SQL Server. </a:t>
            </a:r>
          </a:p>
          <a:p>
            <a:r>
              <a:rPr lang="en-IN" dirty="0"/>
              <a:t> Again the </a:t>
            </a:r>
            <a:r>
              <a:rPr lang="en-IN" dirty="0">
                <a:solidFill>
                  <a:srgbClr val="FF0000"/>
                </a:solidFill>
              </a:rPr>
              <a:t>people</a:t>
            </a:r>
            <a:r>
              <a:rPr lang="en-IN" dirty="0"/>
              <a:t> in a database environment include those people who administrate and use the system. </a:t>
            </a:r>
          </a:p>
          <a:p>
            <a:r>
              <a:rPr lang="en-IN" dirty="0"/>
              <a:t>The </a:t>
            </a:r>
            <a:r>
              <a:rPr lang="en-IN" dirty="0">
                <a:solidFill>
                  <a:srgbClr val="FF0000"/>
                </a:solidFill>
              </a:rPr>
              <a:t>techniques</a:t>
            </a:r>
            <a:r>
              <a:rPr lang="en-IN" dirty="0"/>
              <a:t> are the rules, concepts, and instructions given to both the people and the software along with the data with the group of facts and information positioned within the database environment.</a:t>
            </a: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Relational Data Model</a:t>
            </a:r>
          </a:p>
        </p:txBody>
      </p:sp>
      <p:sp>
        <p:nvSpPr>
          <p:cNvPr id="4" name="Text Placeholder 3"/>
          <p:cNvSpPr>
            <a:spLocks noGrp="1"/>
          </p:cNvSpPr>
          <p:nvPr>
            <p:ph type="body" idx="1"/>
          </p:nvPr>
        </p:nvSpPr>
        <p:spPr/>
        <p:txBody>
          <a:bodyPr/>
          <a:lstStyle/>
          <a:p>
            <a:endParaRPr lang="en-IN"/>
          </a:p>
        </p:txBody>
      </p:sp>
      <p:sp>
        <p:nvSpPr>
          <p:cNvPr id="5" name="Text Placeholder 4"/>
          <p:cNvSpPr>
            <a:spLocks noGrp="1"/>
          </p:cNvSpPr>
          <p:nvPr>
            <p:ph type="body" sz="half" idx="3"/>
          </p:nvPr>
        </p:nvSpPr>
        <p:spPr/>
        <p:txBody>
          <a:bodyPr/>
          <a:lstStyle/>
          <a:p>
            <a:endParaRPr lang="en-IN"/>
          </a:p>
        </p:txBody>
      </p:sp>
      <p:sp>
        <p:nvSpPr>
          <p:cNvPr id="3" name="Content Placeholder 2"/>
          <p:cNvSpPr>
            <a:spLocks noGrp="1"/>
          </p:cNvSpPr>
          <p:nvPr>
            <p:ph sz="quarter" idx="2"/>
          </p:nvPr>
        </p:nvSpPr>
        <p:spPr/>
        <p:txBody>
          <a:bodyPr>
            <a:normAutofit fontScale="92500" lnSpcReduction="20000"/>
          </a:bodyPr>
          <a:lstStyle/>
          <a:p>
            <a:r>
              <a:rPr lang="en-IN" dirty="0"/>
              <a:t>Nowadays, the relational model is the essential data model for commercial data processing applications, which achieved its primary position because of its simplicity, which makes the job of the programmer easy, in contrast to earlier data models such as the network model or the hierarchical model. In this chapter, you will study the essential and primary uses of the relational model. A substantial theory exists for relational databases.</a:t>
            </a: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4645025" y="2601546"/>
            <a:ext cx="4041775" cy="367262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3" name="Content Placeholder 2"/>
          <p:cNvSpPr>
            <a:spLocks noGrp="1"/>
          </p:cNvSpPr>
          <p:nvPr>
            <p:ph sz="half" idx="1"/>
          </p:nvPr>
        </p:nvSpPr>
        <p:spPr/>
        <p:txBody>
          <a:bodyPr>
            <a:normAutofit/>
          </a:bodyPr>
          <a:lstStyle/>
          <a:p>
            <a:r>
              <a:rPr lang="en-IN" dirty="0"/>
              <a:t>The Relational Database Management System (RDBMS) has become the leading data-processing software in use nowadays .The relational data model was proposed by </a:t>
            </a:r>
          </a:p>
          <a:p>
            <a:r>
              <a:rPr lang="en-IN" dirty="0"/>
              <a:t>Mr. E. F. </a:t>
            </a:r>
            <a:r>
              <a:rPr lang="en-IN" dirty="0" err="1"/>
              <a:t>Codd</a:t>
            </a:r>
            <a:r>
              <a:rPr lang="en-IN" dirty="0"/>
              <a:t> in the year 1970.</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738812" y="2766219"/>
            <a:ext cx="1857375" cy="2743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Relational Model?</a:t>
            </a:r>
          </a:p>
        </p:txBody>
      </p:sp>
      <p:sp>
        <p:nvSpPr>
          <p:cNvPr id="3" name="Content Placeholder 2"/>
          <p:cNvSpPr>
            <a:spLocks noGrp="1"/>
          </p:cNvSpPr>
          <p:nvPr>
            <p:ph idx="1"/>
          </p:nvPr>
        </p:nvSpPr>
        <p:spPr/>
        <p:txBody>
          <a:bodyPr>
            <a:normAutofit lnSpcReduction="10000"/>
          </a:bodyPr>
          <a:lstStyle/>
          <a:p>
            <a:r>
              <a:rPr lang="en-IN" dirty="0"/>
              <a:t>The relational model is the theoretical basis of relational databases, which is a technique or way of structuring data using relations, which are grid-like mathematical structures consisting of columns and rows. </a:t>
            </a:r>
          </a:p>
          <a:p>
            <a:r>
              <a:rPr lang="en-IN" dirty="0" err="1"/>
              <a:t>Codd</a:t>
            </a:r>
            <a:r>
              <a:rPr lang="en-IN" dirty="0"/>
              <a:t> proposed the relational model for IBM, but the idea became extremely vital and prominent that his work would become the basis of relational databases. You might be very familiar with the physical demonstration of a relation in a database - which is known as a </a:t>
            </a:r>
            <a:r>
              <a:rPr lang="en-IN" i="1" dirty="0"/>
              <a:t>table</a:t>
            </a:r>
            <a:r>
              <a:rPr lang="en-IN" dirty="0"/>
              <a:t>.</a:t>
            </a:r>
          </a:p>
          <a:p>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Objectives of Relational Model</a:t>
            </a:r>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Real Life Cycle of Relational Model</a:t>
            </a:r>
          </a:p>
        </p:txBody>
      </p:sp>
      <p:sp>
        <p:nvSpPr>
          <p:cNvPr id="3" name="Content Placeholder 2"/>
          <p:cNvSpPr>
            <a:spLocks noGrp="1"/>
          </p:cNvSpPr>
          <p:nvPr>
            <p:ph sz="half" idx="1"/>
          </p:nvPr>
        </p:nvSpPr>
        <p:spPr/>
        <p:txBody>
          <a:bodyPr>
            <a:normAutofit fontScale="77500" lnSpcReduction="20000"/>
          </a:bodyPr>
          <a:lstStyle/>
          <a:p>
            <a:r>
              <a:rPr lang="en-IN" dirty="0"/>
              <a:t>In general, a row in a table signifies a relationship among a group of values. Since a table is a collection of such relationships, there is a close connection amongst the concept of the table and the mathematical concept of relation, from which the relational data model gets its name. In mathematical terminology, a </a:t>
            </a:r>
            <a:r>
              <a:rPr lang="en-IN" dirty="0" err="1"/>
              <a:t>tuple</a:t>
            </a:r>
            <a:r>
              <a:rPr lang="en-IN" dirty="0"/>
              <a:t> is simply a sequence or list of values. A relationship between </a:t>
            </a:r>
            <a:r>
              <a:rPr lang="en-IN" i="1" dirty="0"/>
              <a:t>n</a:t>
            </a:r>
            <a:r>
              <a:rPr lang="en-IN" dirty="0"/>
              <a:t> values is indicated mathematically by an n-</a:t>
            </a:r>
            <a:r>
              <a:rPr lang="en-IN" dirty="0" err="1"/>
              <a:t>tuple</a:t>
            </a:r>
            <a:r>
              <a:rPr lang="en-IN" dirty="0"/>
              <a:t> of values, i.e., a </a:t>
            </a:r>
            <a:r>
              <a:rPr lang="en-IN" dirty="0" err="1"/>
              <a:t>tuple</a:t>
            </a:r>
            <a:r>
              <a:rPr lang="en-IN" dirty="0"/>
              <a:t> with </a:t>
            </a:r>
            <a:r>
              <a:rPr lang="en-IN" i="1" dirty="0"/>
              <a:t>n</a:t>
            </a:r>
            <a:r>
              <a:rPr lang="en-IN" dirty="0"/>
              <a:t> values, corresponds to a row in a table.</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2401035"/>
            <a:ext cx="4038600" cy="347356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err="1"/>
              <a:t>Adatabase</a:t>
            </a:r>
            <a:r>
              <a:rPr lang="en-IN" dirty="0"/>
              <a:t> schema is a skeletal structure that represents the logical view of the complete database. It describes how the data is organized and how the relations among them are associated and formulates all the constraints that are to be applied to the data.</a:t>
            </a:r>
          </a:p>
          <a:p>
            <a:r>
              <a:rPr lang="en-IN" dirty="0"/>
              <a:t>In general, a relation schema consists of a directory of attributes and their corresponding domain.</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sp>
        <p:nvSpPr>
          <p:cNvPr id="3" name="Content Placeholder 2"/>
          <p:cNvSpPr>
            <a:spLocks noGrp="1"/>
          </p:cNvSpPr>
          <p:nvPr>
            <p:ph sz="half" idx="1"/>
          </p:nvPr>
        </p:nvSpPr>
        <p:spPr/>
        <p:txBody>
          <a:bodyPr>
            <a:normAutofit fontScale="62500" lnSpcReduction="20000"/>
          </a:bodyPr>
          <a:lstStyle/>
          <a:p>
            <a:r>
              <a:rPr lang="en-IN" b="1" dirty="0"/>
              <a:t>2) Controlling redundancy and inconsistency:</a:t>
            </a:r>
            <a:br>
              <a:rPr lang="en-IN" dirty="0"/>
            </a:br>
            <a:r>
              <a:rPr lang="en-IN" dirty="0"/>
              <a:t>Redundancy refers to repeated instances of the same data.</a:t>
            </a:r>
          </a:p>
          <a:p>
            <a:r>
              <a:rPr lang="en-IN" dirty="0"/>
              <a:t> A database system provides redundancy control whereas in a file system, same data may be stored multiple times.</a:t>
            </a:r>
          </a:p>
          <a:p>
            <a:r>
              <a:rPr lang="en-IN" dirty="0"/>
              <a:t> For example, if a student is studying two different educational programs in the same college, say ,Engineering and History, then his information such as the phone number and address may be stored multiple times, once in Engineering dept and the other in History dept. Therefore, it increases time taken to access and store data. This may also lead to inconsistent data states in both places. </a:t>
            </a:r>
          </a:p>
          <a:p>
            <a:r>
              <a:rPr lang="en-IN" dirty="0"/>
              <a:t>A DBMS uses </a:t>
            </a:r>
            <a:r>
              <a:rPr lang="en-IN" b="1" dirty="0"/>
              <a:t>data normalization</a:t>
            </a:r>
            <a:r>
              <a:rPr lang="en-IN" dirty="0"/>
              <a:t> to avoid redundancy and duplicates.</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3438" y="2285992"/>
            <a:ext cx="4038600" cy="142876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714876" y="3929066"/>
            <a:ext cx="3790599" cy="206692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heel(4)">
                                      <p:cBhvr>
                                        <p:cTn id="13"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1824037" y="1939131"/>
            <a:ext cx="5495925" cy="43815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1922330" y="1935163"/>
            <a:ext cx="5299339" cy="4389437"/>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What is Schema in database management System</a:t>
            </a:r>
          </a:p>
        </p:txBody>
      </p:sp>
      <p:sp>
        <p:nvSpPr>
          <p:cNvPr id="3" name="Content Placeholder 2"/>
          <p:cNvSpPr>
            <a:spLocks noGrp="1"/>
          </p:cNvSpPr>
          <p:nvPr>
            <p:ph idx="1"/>
          </p:nvPr>
        </p:nvSpPr>
        <p:spPr/>
        <p:txBody>
          <a:bodyPr/>
          <a:lstStyle/>
          <a:p>
            <a:r>
              <a:rPr lang="en-IN" dirty="0"/>
              <a:t>A schema can be defined as the design of a database. The overall description of the database is called the database schema. It can be categorized into three parts. These are:</a:t>
            </a:r>
          </a:p>
          <a:p>
            <a:r>
              <a:rPr lang="en-IN" dirty="0"/>
              <a:t>Physical Schema</a:t>
            </a:r>
          </a:p>
          <a:p>
            <a:r>
              <a:rPr lang="en-IN" dirty="0"/>
              <a:t>Logical Schema</a:t>
            </a:r>
          </a:p>
          <a:p>
            <a:r>
              <a:rPr lang="en-IN" dirty="0"/>
              <a:t>View Schema</a:t>
            </a:r>
          </a:p>
          <a:p>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2290762" y="2615406"/>
            <a:ext cx="4562475" cy="302895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a:t>3) Efficient memory management and indexing:</a:t>
            </a:r>
            <a:br>
              <a:rPr lang="en-IN" dirty="0"/>
            </a:br>
            <a:r>
              <a:rPr lang="en-IN" dirty="0"/>
              <a:t>DBMS makes complex memory management easy to handle. In file systems, files are indexed in place of objects so query operations require entire file scans whereas in a DBMS , object indexing takes place efficiently through database schema based on any attribute of the data or a data-property. This helps in fast retrieval of data based on the indexed attribute.</a:t>
            </a:r>
          </a:p>
          <a:p>
            <a:r>
              <a:rPr lang="en-IN" dirty="0"/>
              <a:t>Why indexing is used?</a:t>
            </a:r>
          </a:p>
          <a:p>
            <a:r>
              <a:rPr lang="en-IN" dirty="0"/>
              <a:t>https://www.youtube.com/watch?v=E--yzX05_k8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a:t>ACID:https</a:t>
            </a:r>
            <a:r>
              <a:rPr lang="en-IN" dirty="0"/>
              <a:t>://</a:t>
            </a:r>
            <a:r>
              <a:rPr lang="en-IN" dirty="0" err="1"/>
              <a:t>www.youtube.com</a:t>
            </a:r>
            <a:r>
              <a:rPr lang="en-IN" dirty="0"/>
              <a:t>/</a:t>
            </a:r>
            <a:r>
              <a:rPr lang="en-IN" dirty="0" err="1"/>
              <a:t>watch?v</a:t>
            </a:r>
            <a:r>
              <a:rPr lang="en-IN" dirty="0"/>
              <a:t>=-GS0OxFJsYQ</a:t>
            </a:r>
          </a:p>
        </p:txBody>
      </p:sp>
      <p:sp>
        <p:nvSpPr>
          <p:cNvPr id="3" name="Content Placeholder 2"/>
          <p:cNvSpPr>
            <a:spLocks noGrp="1"/>
          </p:cNvSpPr>
          <p:nvPr>
            <p:ph sz="half" idx="1"/>
          </p:nvPr>
        </p:nvSpPr>
        <p:spPr/>
        <p:txBody>
          <a:bodyPr>
            <a:normAutofit/>
          </a:bodyPr>
          <a:lstStyle/>
          <a:p>
            <a:r>
              <a:rPr lang="en-IN" b="1" dirty="0"/>
              <a:t>4) Concurrency control and transaction management:</a:t>
            </a:r>
            <a:br>
              <a:rPr lang="en-IN" dirty="0"/>
            </a:br>
            <a:r>
              <a:rPr lang="en-IN" dirty="0"/>
              <a:t>Several applications allow user to simultaneously access data. This may lead to inconsistency in data in case files are used. </a:t>
            </a:r>
          </a:p>
        </p:txBody>
      </p:sp>
      <p:pic>
        <p:nvPicPr>
          <p:cNvPr id="5123" name="Picture 3"/>
          <p:cNvPicPr>
            <a:picLocks noGrp="1" noChangeAspect="1" noChangeArrowheads="1"/>
          </p:cNvPicPr>
          <p:nvPr>
            <p:ph sz="half" idx="2"/>
          </p:nvPr>
        </p:nvPicPr>
        <p:blipFill>
          <a:blip r:embed="rId2" cstate="print"/>
          <a:srcRect/>
          <a:stretch>
            <a:fillRect/>
          </a:stretch>
        </p:blipFill>
        <p:spPr bwMode="auto">
          <a:xfrm>
            <a:off x="4963236" y="2928938"/>
            <a:ext cx="3408527" cy="24177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77500" lnSpcReduction="20000"/>
          </a:bodyPr>
          <a:lstStyle/>
          <a:p>
            <a:r>
              <a:rPr lang="en-IN" dirty="0"/>
              <a:t>Consider two withdrawal transactions X and Y in which an amount of 100 and 200 is withdrawn from an account A initially containing 1000. Now since these transactions are taking place simultaneously, different transactions may update the account differently. X reads 1000, debits 100, updates the account A to 900, whereas Y also reads 1000, debits 200, updates A to 800. In both cases account A has wrong information. This results in data inconsistency. </a:t>
            </a:r>
          </a:p>
        </p:txBody>
      </p:sp>
      <p:pic>
        <p:nvPicPr>
          <p:cNvPr id="5" name="Picture 3"/>
          <p:cNvPicPr>
            <a:picLocks noGrp="1" noChangeAspect="1" noChangeArrowheads="1"/>
          </p:cNvPicPr>
          <p:nvPr>
            <p:ph sz="half" idx="2"/>
          </p:nvPr>
        </p:nvPicPr>
        <p:blipFill>
          <a:blip r:embed="rId2" cstate="print"/>
          <a:srcRect/>
          <a:stretch>
            <a:fillRect/>
          </a:stretch>
        </p:blipFill>
        <p:spPr bwMode="auto">
          <a:xfrm>
            <a:off x="4648200" y="2705474"/>
            <a:ext cx="4038600" cy="28646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fontScale="92500" lnSpcReduction="20000"/>
          </a:bodyPr>
          <a:lstStyle/>
          <a:p>
            <a:r>
              <a:rPr lang="en-IN" dirty="0"/>
              <a:t>A DBMS provides mechanisms to deal with this kind of data inconsistency while allowing users to access data concurrently. </a:t>
            </a:r>
          </a:p>
          <a:p>
            <a:r>
              <a:rPr lang="en-IN" dirty="0"/>
              <a:t>A DBMS implements </a:t>
            </a:r>
            <a:r>
              <a:rPr lang="en-IN" dirty="0">
                <a:hlinkClick r:id="rId2"/>
              </a:rPr>
              <a:t>ACID</a:t>
            </a:r>
            <a:r>
              <a:rPr lang="en-IN" dirty="0"/>
              <a:t>(atomicity, durability, </a:t>
            </a:r>
            <a:r>
              <a:rPr lang="en-IN" dirty="0" err="1"/>
              <a:t>isolation,consistency</a:t>
            </a:r>
            <a:r>
              <a:rPr lang="en-IN" dirty="0"/>
              <a:t>) properties to ensure efficient transaction management without data corruption.</a:t>
            </a:r>
          </a:p>
          <a:p>
            <a:endParaRPr lang="en-IN" dirty="0"/>
          </a:p>
          <a:p>
            <a:endParaRPr lang="en-IN" dirty="0"/>
          </a:p>
        </p:txBody>
      </p:sp>
      <p:pic>
        <p:nvPicPr>
          <p:cNvPr id="5" name="Picture 3"/>
          <p:cNvPicPr>
            <a:picLocks noGrp="1" noChangeAspect="1" noChangeArrowheads="1"/>
          </p:cNvPicPr>
          <p:nvPr>
            <p:ph sz="half" idx="2"/>
          </p:nvPr>
        </p:nvPicPr>
        <p:blipFill>
          <a:blip r:embed="rId3" cstate="print"/>
          <a:srcRect/>
          <a:stretch>
            <a:fillRect/>
          </a:stretch>
        </p:blipFill>
        <p:spPr bwMode="auto">
          <a:xfrm>
            <a:off x="4648200" y="2705474"/>
            <a:ext cx="4038600" cy="28646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3" name="Content Placeholder 2"/>
          <p:cNvSpPr>
            <a:spLocks noGrp="1"/>
          </p:cNvSpPr>
          <p:nvPr>
            <p:ph sz="half" idx="1"/>
          </p:nvPr>
        </p:nvSpPr>
        <p:spPr/>
        <p:txBody>
          <a:bodyPr>
            <a:normAutofit/>
          </a:bodyPr>
          <a:lstStyle/>
          <a:p>
            <a:r>
              <a:rPr lang="en-IN" b="1" dirty="0"/>
              <a:t>5) Access Control and ease in accessing data:</a:t>
            </a:r>
            <a:br>
              <a:rPr lang="en-IN" dirty="0"/>
            </a:br>
            <a:r>
              <a:rPr lang="en-IN" dirty="0"/>
              <a:t>A DBMS can grant access to various users and determine which part and how much of the data can they access from the database thus removing redundancy. </a:t>
            </a:r>
          </a:p>
          <a:p>
            <a:r>
              <a:rPr lang="en-IN" dirty="0"/>
              <a:t>.</a:t>
            </a:r>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648200" y="2428868"/>
            <a:ext cx="4210080"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3A11ABF065C74A83F726546F44CFCD" ma:contentTypeVersion="6" ma:contentTypeDescription="Create a new document." ma:contentTypeScope="" ma:versionID="2d92a8a1e21ea7bbd8b6a92b7e7560d9">
  <xsd:schema xmlns:xsd="http://www.w3.org/2001/XMLSchema" xmlns:xs="http://www.w3.org/2001/XMLSchema" xmlns:p="http://schemas.microsoft.com/office/2006/metadata/properties" xmlns:ns2="f9d92678-17ca-4ef0-8423-274b48237a15" xmlns:ns3="6aaea026-9320-4bd0-bd66-90815ec77af8" targetNamespace="http://schemas.microsoft.com/office/2006/metadata/properties" ma:root="true" ma:fieldsID="ac03c248bb415ea65214897effee7ad6" ns2:_="" ns3:_="">
    <xsd:import namespace="f9d92678-17ca-4ef0-8423-274b48237a15"/>
    <xsd:import namespace="6aaea026-9320-4bd0-bd66-90815ec77a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92678-17ca-4ef0-8423-274b48237a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aea026-9320-4bd0-bd66-90815ec77a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EEB254-67CB-4BDB-A821-CA837F443263}">
  <ds:schemaRefs>
    <ds:schemaRef ds:uri="http://schemas.microsoft.com/sharepoint/v3/contenttype/forms"/>
  </ds:schemaRefs>
</ds:datastoreItem>
</file>

<file path=customXml/itemProps2.xml><?xml version="1.0" encoding="utf-8"?>
<ds:datastoreItem xmlns:ds="http://schemas.openxmlformats.org/officeDocument/2006/customXml" ds:itemID="{606F2B75-77EA-4E93-BBC7-38A801EFC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d92678-17ca-4ef0-8423-274b48237a15"/>
    <ds:schemaRef ds:uri="6aaea026-9320-4bd0-bd66-90815ec77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0BACC-5C09-4B15-8250-5D2E50A5AE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696</TotalTime>
  <Words>1797</Words>
  <Application>Microsoft Office PowerPoint</Application>
  <PresentationFormat>On-screen Show (4:3)</PresentationFormat>
  <Paragraphs>126</Paragraphs>
  <Slides>45</Slides>
  <Notes>0</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Flow</vt:lpstr>
      <vt:lpstr>Aspect</vt:lpstr>
      <vt:lpstr>ADBMS</vt:lpstr>
      <vt:lpstr>NEED FOR DBMS</vt:lpstr>
      <vt:lpstr>PowerPoint Presentation</vt:lpstr>
      <vt:lpstr>PowerPoint Presentation</vt:lpstr>
      <vt:lpstr>PowerPoint Presentation</vt:lpstr>
      <vt:lpstr>ACID:https://www.youtube.com/watch?v=-GS0OxFJsYQ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USE DBMS</vt:lpstr>
      <vt:lpstr>Where it is used?</vt:lpstr>
      <vt:lpstr>Advantages of DBMS</vt:lpstr>
      <vt:lpstr>Components of DBMS</vt:lpstr>
      <vt:lpstr>Database Environment</vt:lpstr>
      <vt:lpstr>What is Database Environment</vt:lpstr>
      <vt:lpstr>PowerPoint Presentation</vt:lpstr>
      <vt:lpstr>Relational Data Model</vt:lpstr>
      <vt:lpstr>PowerPoint Presentation</vt:lpstr>
      <vt:lpstr>What is Relational Model?</vt:lpstr>
      <vt:lpstr>PowerPoint Presentation</vt:lpstr>
      <vt:lpstr>Objectives of Relational Model</vt:lpstr>
      <vt:lpstr>Real Life Cycle of Relational Model</vt:lpstr>
      <vt:lpstr>PowerPoint Presentation</vt:lpstr>
      <vt:lpstr>PowerPoint Presentation</vt:lpstr>
      <vt:lpstr>PowerPoint Presentation</vt:lpstr>
      <vt:lpstr>What is Schema in database management 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ADBMS</dc:title>
  <dc:creator>User</dc:creator>
  <cp:lastModifiedBy>User</cp:lastModifiedBy>
  <cp:revision>39</cp:revision>
  <dcterms:created xsi:type="dcterms:W3CDTF">2020-07-28T03:30:19Z</dcterms:created>
  <dcterms:modified xsi:type="dcterms:W3CDTF">2022-10-07T11:22:07Z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0x0101003B3A11ABF065C74A83F726546F44CFCD</vt:lpwstr>
  </property>
</Properties>
</file>